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5837b0b6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45837b0b6b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58d9be0a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Características</a:t>
            </a:r>
            <a:r>
              <a:rPr lang="es-MX"/>
              <a:t> destacables del deep learning, es muy bueno analizando entradas grandes o datos en crudo, y su desempeño es mas alto mientras mas cantidad de datos tengamos.</a:t>
            </a:r>
            <a:endParaRPr/>
          </a:p>
        </p:txBody>
      </p:sp>
      <p:sp>
        <p:nvSpPr>
          <p:cNvPr id="150" name="Google Shape;150;g458d9be0a8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5837b0b6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45837b0b6b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58d9be0a8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458d9be0a8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ff5f2151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4ff5f2151a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5837b0b6b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45837b0b6b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5837b0b6b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45837b0b6b_0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5837b0b6b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45837b0b6b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5837b0b6b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45837b0b6b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05ad6f1fb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505ad6f1fb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5afcf4c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45afcf4c6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5afcf4c6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45afcf4c6e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5afcf4c6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45afcf4c6e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5837b0b6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45837b0b6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5837b0b6b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sz="1800">
                <a:solidFill>
                  <a:srgbClr val="595959"/>
                </a:solidFill>
                <a:latin typeface="Arial"/>
                <a:ea typeface="Arial"/>
                <a:cs typeface="Arial"/>
                <a:sym typeface="Arial"/>
              </a:rPr>
              <a:t>Machine learning (ML) is a scientific discipline that concerns developing learning capabilities in computer</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systems. Machine learning is one of central areas of Artificial Intelligence (AI). It is an interdisciplinary</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area that combines results fromstatistics, logic, robotics,</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computer science, computational intelligence, pattern</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recognition, data mining, cognitive science, and more.</a:t>
            </a:r>
            <a:br>
              <a:rPr lang="es-MX" sz="1800">
                <a:solidFill>
                  <a:srgbClr val="595959"/>
                </a:solidFill>
                <a:latin typeface="Arial"/>
                <a:ea typeface="Arial"/>
                <a:cs typeface="Arial"/>
                <a:sym typeface="Arial"/>
              </a:rPr>
            </a:br>
            <a:endParaRPr/>
          </a:p>
        </p:txBody>
      </p:sp>
      <p:sp>
        <p:nvSpPr>
          <p:cNvPr id="126" name="Google Shape;126;g45837b0b6b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0" name="Shape 10"/>
        <p:cNvGrpSpPr/>
        <p:nvPr/>
      </p:nvGrpSpPr>
      <p:grpSpPr>
        <a:xfrm>
          <a:off x="0" y="0"/>
          <a:ext cx="0" cy="0"/>
          <a:chOff x="0" y="0"/>
          <a:chExt cx="0" cy="0"/>
        </a:xfrm>
      </p:grpSpPr>
      <p:sp>
        <p:nvSpPr>
          <p:cNvPr id="11" name="Google Shape;11;p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40" name="Shape 40"/>
        <p:cNvGrpSpPr/>
        <p:nvPr/>
      </p:nvGrpSpPr>
      <p:grpSpPr>
        <a:xfrm>
          <a:off x="0" y="0"/>
          <a:ext cx="0" cy="0"/>
          <a:chOff x="0" y="0"/>
          <a:chExt cx="0" cy="0"/>
        </a:xfrm>
      </p:grpSpPr>
      <p:sp>
        <p:nvSpPr>
          <p:cNvPr id="41" name="Google Shape;4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43" name="Shape 43"/>
        <p:cNvGrpSpPr/>
        <p:nvPr/>
      </p:nvGrpSpPr>
      <p:grpSpPr>
        <a:xfrm>
          <a:off x="0" y="0"/>
          <a:ext cx="0" cy="0"/>
          <a:chOff x="0" y="0"/>
          <a:chExt cx="0" cy="0"/>
        </a:xfrm>
      </p:grpSpPr>
      <p:sp>
        <p:nvSpPr>
          <p:cNvPr id="44" name="Google Shape;44;p12"/>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23" name="Shape 23"/>
        <p:cNvGrpSpPr/>
        <p:nvPr/>
      </p:nvGrpSpPr>
      <p:grpSpPr>
        <a:xfrm>
          <a:off x="0" y="0"/>
          <a:ext cx="0" cy="0"/>
          <a:chOff x="0" y="0"/>
          <a:chExt cx="0" cy="0"/>
        </a:xfrm>
      </p:grpSpPr>
      <p:sp>
        <p:nvSpPr>
          <p:cNvPr id="24" name="Google Shape;24;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6" name="Google Shape;26;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 name="Google Shape;27;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8" name="Google Shape;28;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32" name="Shape 32"/>
        <p:cNvGrpSpPr/>
        <p:nvPr/>
      </p:nvGrpSpPr>
      <p:grpSpPr>
        <a:xfrm>
          <a:off x="0" y="0"/>
          <a:ext cx="0" cy="0"/>
          <a:chOff x="0" y="0"/>
          <a:chExt cx="0" cy="0"/>
        </a:xfrm>
      </p:grpSpPr>
      <p:sp>
        <p:nvSpPr>
          <p:cNvPr id="33" name="Google Shape;33;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36" name="Shape 36"/>
        <p:cNvGrpSpPr/>
        <p:nvPr/>
      </p:nvGrpSpPr>
      <p:grpSpPr>
        <a:xfrm>
          <a:off x="0" y="0"/>
          <a:ext cx="0" cy="0"/>
          <a:chOff x="0" y="0"/>
          <a:chExt cx="0" cy="0"/>
        </a:xfrm>
      </p:grpSpPr>
      <p:sp>
        <p:nvSpPr>
          <p:cNvPr id="37" name="Google Shape;37;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9" name="Google Shape;39;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gif"/><Relationship Id="rId4" Type="http://schemas.openxmlformats.org/officeDocument/2006/relationships/image" Target="../media/image4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7.jpg"/><Relationship Id="rId7"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www.ctsmexico.org/why-sustainable-transpor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arxiv.org/abs/1704.07049"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arxiv.org/abs/1512.03385" TargetMode="External"/><Relationship Id="rId4" Type="http://schemas.openxmlformats.org/officeDocument/2006/relationships/hyperlink" Target="http://arxiv.org/abs/1409.125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arxiv.org/abs/1610.0329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9.jp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1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1" name="Google Shape;5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Imagen PPT UAG NEW-01.jpg" id="52" name="Google Shape;52;p13"/>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53" name="Google Shape;53;p13"/>
          <p:cNvSpPr txBox="1"/>
          <p:nvPr/>
        </p:nvSpPr>
        <p:spPr>
          <a:xfrm>
            <a:off x="381000" y="5185827"/>
            <a:ext cx="6400800"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400" u="none" cap="none" strike="noStrike">
                <a:solidFill>
                  <a:srgbClr val="595959"/>
                </a:solidFill>
                <a:latin typeface="Arial"/>
                <a:ea typeface="Arial"/>
                <a:cs typeface="Arial"/>
                <a:sym typeface="Arial"/>
              </a:rPr>
              <a:t>Tesis</a:t>
            </a:r>
            <a:endParaRPr/>
          </a:p>
          <a:p>
            <a:pPr indent="0" lvl="0" marL="0" marR="0" rtl="0" algn="ctr">
              <a:spcBef>
                <a:spcPts val="0"/>
              </a:spcBef>
              <a:spcAft>
                <a:spcPts val="0"/>
              </a:spcAft>
              <a:buNone/>
            </a:pPr>
            <a:r>
              <a:rPr b="1" i="0" lang="es-MX" sz="2000" u="none" cap="none" strike="noStrike">
                <a:solidFill>
                  <a:srgbClr val="595959"/>
                </a:solidFill>
                <a:latin typeface="Arial"/>
                <a:ea typeface="Arial"/>
                <a:cs typeface="Arial"/>
                <a:sym typeface="Arial"/>
              </a:rPr>
              <a:t>LGAC: Inteligencia Computacional Aplicada</a:t>
            </a:r>
            <a:endParaRPr/>
          </a:p>
          <a:p>
            <a:pPr indent="0" lvl="0" marL="0" marR="0" rtl="0" algn="ctr">
              <a:spcBef>
                <a:spcPts val="0"/>
              </a:spcBef>
              <a:spcAft>
                <a:spcPts val="0"/>
              </a:spcAft>
              <a:buNone/>
            </a:pPr>
            <a:r>
              <a:rPr b="0" i="0" lang="es-MX" sz="2000" u="none" cap="none" strike="noStrike">
                <a:solidFill>
                  <a:srgbClr val="953734"/>
                </a:solidFill>
                <a:latin typeface="Arial"/>
                <a:ea typeface="Arial"/>
                <a:cs typeface="Arial"/>
                <a:sym typeface="Arial"/>
              </a:rPr>
              <a:t>Director de Tesis: M</a:t>
            </a:r>
            <a:r>
              <a:rPr lang="es-MX" sz="2000">
                <a:solidFill>
                  <a:srgbClr val="953734"/>
                </a:solidFill>
              </a:rPr>
              <a:t>CC</a:t>
            </a:r>
            <a:r>
              <a:rPr b="0" i="0" lang="es-MX" sz="2000" u="none" cap="none" strike="noStrike">
                <a:solidFill>
                  <a:srgbClr val="953734"/>
                </a:solidFill>
                <a:latin typeface="Arial"/>
                <a:ea typeface="Arial"/>
                <a:cs typeface="Arial"/>
                <a:sym typeface="Arial"/>
              </a:rPr>
              <a:t>. Juan Antonio Vega Fernández</a:t>
            </a:r>
            <a:endParaRPr/>
          </a:p>
        </p:txBody>
      </p:sp>
      <p:sp>
        <p:nvSpPr>
          <p:cNvPr id="54" name="Google Shape;54;p13"/>
          <p:cNvSpPr txBox="1"/>
          <p:nvPr/>
        </p:nvSpPr>
        <p:spPr>
          <a:xfrm>
            <a:off x="152400" y="3955773"/>
            <a:ext cx="8153400" cy="113877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400" u="none" cap="none" strike="noStrike">
                <a:solidFill>
                  <a:srgbClr val="595959"/>
                </a:solidFill>
                <a:latin typeface="Arial"/>
                <a:ea typeface="Arial"/>
                <a:cs typeface="Arial"/>
                <a:sym typeface="Arial"/>
              </a:rPr>
              <a:t>Análisis de los parámetros de </a:t>
            </a:r>
            <a:r>
              <a:rPr b="1" lang="es-MX" sz="2400">
                <a:solidFill>
                  <a:srgbClr val="595959"/>
                </a:solidFill>
              </a:rPr>
              <a:t>aprendizaje profundo en </a:t>
            </a:r>
            <a:r>
              <a:rPr b="1" lang="es-MX" sz="2400">
                <a:solidFill>
                  <a:srgbClr val="595959"/>
                </a:solidFill>
              </a:rPr>
              <a:t>simulación</a:t>
            </a:r>
            <a:r>
              <a:rPr b="1" lang="es-MX" sz="2400">
                <a:solidFill>
                  <a:srgbClr val="595959"/>
                </a:solidFill>
              </a:rPr>
              <a:t> de </a:t>
            </a:r>
            <a:r>
              <a:rPr b="1" lang="es-MX" sz="2400">
                <a:solidFill>
                  <a:srgbClr val="595959"/>
                </a:solidFill>
              </a:rPr>
              <a:t>navegación</a:t>
            </a:r>
            <a:r>
              <a:rPr b="1" lang="es-MX" sz="2400">
                <a:solidFill>
                  <a:srgbClr val="595959"/>
                </a:solidFill>
              </a:rPr>
              <a:t> en </a:t>
            </a:r>
            <a:r>
              <a:rPr b="1" lang="es-MX" sz="2400">
                <a:solidFill>
                  <a:srgbClr val="595959"/>
                </a:solidFill>
              </a:rPr>
              <a:t>tráfico</a:t>
            </a:r>
            <a:endParaRPr/>
          </a:p>
          <a:p>
            <a:pPr indent="0" lvl="0" marL="0" marR="0" rtl="0" algn="ctr">
              <a:spcBef>
                <a:spcPts val="0"/>
              </a:spcBef>
              <a:spcAft>
                <a:spcPts val="0"/>
              </a:spcAft>
              <a:buNone/>
            </a:pPr>
            <a:r>
              <a:rPr b="0" i="0" lang="es-MX" sz="1800" u="none" cap="none" strike="noStrike">
                <a:solidFill>
                  <a:srgbClr val="953734"/>
                </a:solidFill>
                <a:latin typeface="Arial"/>
                <a:ea typeface="Arial"/>
                <a:cs typeface="Arial"/>
                <a:sym typeface="Arial"/>
              </a:rPr>
              <a:t>Salvador Salcedo García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37" name="Google Shape;137;p22"/>
          <p:cNvSpPr txBox="1"/>
          <p:nvPr/>
        </p:nvSpPr>
        <p:spPr>
          <a:xfrm>
            <a:off x="338998" y="1143000"/>
            <a:ext cx="8195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Representational Learning</a:t>
            </a:r>
            <a:endParaRPr/>
          </a:p>
          <a:p>
            <a:pPr indent="0" lvl="0" marL="0" marR="0" rtl="0" algn="l">
              <a:spcBef>
                <a:spcPts val="0"/>
              </a:spcBef>
              <a:spcAft>
                <a:spcPts val="0"/>
              </a:spcAft>
              <a:buNone/>
            </a:pPr>
            <a:r>
              <a:t/>
            </a:r>
            <a:endParaRPr sz="1800">
              <a:solidFill>
                <a:srgbClr val="595959"/>
              </a:solidFil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Conocer</a:t>
            </a:r>
            <a:r>
              <a:rPr lang="es-MX" sz="1800">
                <a:solidFill>
                  <a:srgbClr val="595959"/>
                </a:solidFill>
              </a:rPr>
              <a:t> la estructura interna de los datos, para simplificar el espacio problema</a:t>
            </a:r>
            <a:r>
              <a:rPr lang="es-MX" sz="1800">
                <a:solidFill>
                  <a:srgbClr val="595959"/>
                </a:solidFill>
                <a:latin typeface="Arial"/>
                <a:ea typeface="Arial"/>
                <a:cs typeface="Arial"/>
                <a:sym typeface="Arial"/>
              </a:rPr>
              <a:t>[1</a:t>
            </a:r>
            <a:r>
              <a:rPr lang="es-MX" sz="1800">
                <a:solidFill>
                  <a:srgbClr val="595959"/>
                </a:solidFill>
              </a:rPr>
              <a:t>3</a:t>
            </a:r>
            <a:r>
              <a:rPr lang="es-MX" sz="1800">
                <a:solidFill>
                  <a:srgbClr val="595959"/>
                </a:solidFill>
                <a:latin typeface="Arial"/>
                <a:ea typeface="Arial"/>
                <a:cs typeface="Arial"/>
                <a:sym typeface="Arial"/>
              </a:rPr>
              <a:t>].</a:t>
            </a:r>
            <a:endParaRPr/>
          </a:p>
        </p:txBody>
      </p:sp>
      <p:sp>
        <p:nvSpPr>
          <p:cNvPr id="138" name="Google Shape;138;p22"/>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39" name="Google Shape;139;p22"/>
          <p:cNvPicPr preferRelativeResize="0"/>
          <p:nvPr/>
        </p:nvPicPr>
        <p:blipFill>
          <a:blip r:embed="rId3">
            <a:alphaModFix/>
          </a:blip>
          <a:stretch>
            <a:fillRect/>
          </a:stretch>
        </p:blipFill>
        <p:spPr>
          <a:xfrm>
            <a:off x="1420950" y="2499475"/>
            <a:ext cx="6302098" cy="3544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45" name="Google Shape;145;p23"/>
          <p:cNvSpPr txBox="1"/>
          <p:nvPr/>
        </p:nvSpPr>
        <p:spPr>
          <a:xfrm>
            <a:off x="304812" y="1143000"/>
            <a:ext cx="73152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Redes neuronales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Neurona modelada matemáticamente [7].</a:t>
            </a:r>
            <a:endParaRPr/>
          </a:p>
        </p:txBody>
      </p:sp>
      <p:sp>
        <p:nvSpPr>
          <p:cNvPr id="146" name="Google Shape;146;p23"/>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redes neuronales modelo matematico" id="147" name="Google Shape;147;p23"/>
          <p:cNvPicPr preferRelativeResize="0"/>
          <p:nvPr/>
        </p:nvPicPr>
        <p:blipFill rotWithShape="1">
          <a:blip r:embed="rId3">
            <a:alphaModFix/>
          </a:blip>
          <a:srcRect b="0" l="0" r="0" t="0"/>
          <a:stretch/>
        </p:blipFill>
        <p:spPr>
          <a:xfrm>
            <a:off x="1016550" y="2127875"/>
            <a:ext cx="6888012" cy="378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53" name="Google Shape;153;p24"/>
          <p:cNvSpPr txBox="1"/>
          <p:nvPr/>
        </p:nvSpPr>
        <p:spPr>
          <a:xfrm>
            <a:off x="343678" y="1114425"/>
            <a:ext cx="5295000" cy="347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Deep 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54" name="Google Shape;154;p24"/>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55" name="Google Shape;155;p24"/>
          <p:cNvPicPr preferRelativeResize="0"/>
          <p:nvPr/>
        </p:nvPicPr>
        <p:blipFill>
          <a:blip r:embed="rId3">
            <a:alphaModFix/>
          </a:blip>
          <a:stretch>
            <a:fillRect/>
          </a:stretch>
        </p:blipFill>
        <p:spPr>
          <a:xfrm>
            <a:off x="304800" y="2066008"/>
            <a:ext cx="6738926" cy="3950167"/>
          </a:xfrm>
          <a:prstGeom prst="rect">
            <a:avLst/>
          </a:prstGeom>
          <a:noFill/>
          <a:ln>
            <a:noFill/>
          </a:ln>
        </p:spPr>
      </p:pic>
      <p:pic>
        <p:nvPicPr>
          <p:cNvPr id="156" name="Google Shape;156;p24"/>
          <p:cNvPicPr preferRelativeResize="0"/>
          <p:nvPr/>
        </p:nvPicPr>
        <p:blipFill>
          <a:blip r:embed="rId4">
            <a:alphaModFix/>
          </a:blip>
          <a:stretch>
            <a:fillRect/>
          </a:stretch>
        </p:blipFill>
        <p:spPr>
          <a:xfrm>
            <a:off x="5094200" y="1036651"/>
            <a:ext cx="3335649" cy="248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descr="Resultado de imagen para decisiones de markov" id="161" name="Google Shape;161;p25"/>
          <p:cNvPicPr preferRelativeResize="0"/>
          <p:nvPr/>
        </p:nvPicPr>
        <p:blipFill rotWithShape="1">
          <a:blip r:embed="rId3">
            <a:alphaModFix/>
          </a:blip>
          <a:srcRect b="0" l="0" r="0" t="0"/>
          <a:stretch/>
        </p:blipFill>
        <p:spPr>
          <a:xfrm>
            <a:off x="129963" y="3108963"/>
            <a:ext cx="4126613" cy="2619375"/>
          </a:xfrm>
          <a:prstGeom prst="rect">
            <a:avLst/>
          </a:prstGeom>
          <a:noFill/>
          <a:ln>
            <a:noFill/>
          </a:ln>
        </p:spPr>
      </p:pic>
      <p:sp>
        <p:nvSpPr>
          <p:cNvPr id="162" name="Google Shape;162;p25"/>
          <p:cNvSpPr txBox="1"/>
          <p:nvPr/>
        </p:nvSpPr>
        <p:spPr>
          <a:xfrm>
            <a:off x="239975"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63" name="Google Shape;163;p25"/>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64" name="Google Shape;164;p25"/>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65" name="Google Shape;165;p25"/>
          <p:cNvPicPr preferRelativeResize="0"/>
          <p:nvPr/>
        </p:nvPicPr>
        <p:blipFill>
          <a:blip r:embed="rId4">
            <a:alphaModFix/>
          </a:blip>
          <a:stretch>
            <a:fillRect/>
          </a:stretch>
        </p:blipFill>
        <p:spPr>
          <a:xfrm>
            <a:off x="4168075" y="2357835"/>
            <a:ext cx="4769400" cy="3162300"/>
          </a:xfrm>
          <a:prstGeom prst="rect">
            <a:avLst/>
          </a:prstGeom>
          <a:noFill/>
          <a:ln>
            <a:noFill/>
          </a:ln>
        </p:spPr>
      </p:pic>
      <p:sp>
        <p:nvSpPr>
          <p:cNvPr id="166" name="Google Shape;166;p25"/>
          <p:cNvSpPr txBox="1"/>
          <p:nvPr/>
        </p:nvSpPr>
        <p:spPr>
          <a:xfrm>
            <a:off x="5680125" y="5595325"/>
            <a:ext cx="29190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a:t>Tabla de Q de recompensas</a:t>
            </a:r>
            <a:endParaRPr b="1"/>
          </a:p>
        </p:txBody>
      </p:sp>
      <p:pic>
        <p:nvPicPr>
          <p:cNvPr id="167" name="Google Shape;167;p25"/>
          <p:cNvPicPr preferRelativeResize="0"/>
          <p:nvPr/>
        </p:nvPicPr>
        <p:blipFill>
          <a:blip r:embed="rId5">
            <a:alphaModFix/>
          </a:blip>
          <a:stretch>
            <a:fillRect/>
          </a:stretch>
        </p:blipFill>
        <p:spPr>
          <a:xfrm>
            <a:off x="1500650" y="1663500"/>
            <a:ext cx="6648450" cy="61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73" name="Google Shape;173;p26"/>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74" name="Google Shape;174;p2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ituaciones imprevistas en conduccion" id="175" name="Google Shape;175;p26"/>
          <p:cNvPicPr preferRelativeResize="0"/>
          <p:nvPr/>
        </p:nvPicPr>
        <p:blipFill rotWithShape="1">
          <a:blip r:embed="rId3">
            <a:alphaModFix/>
          </a:blip>
          <a:srcRect b="0" l="0" r="0" t="0"/>
          <a:stretch/>
        </p:blipFill>
        <p:spPr>
          <a:xfrm>
            <a:off x="239970" y="1786450"/>
            <a:ext cx="3882600" cy="2583700"/>
          </a:xfrm>
          <a:prstGeom prst="rect">
            <a:avLst/>
          </a:prstGeom>
          <a:noFill/>
          <a:ln>
            <a:noFill/>
          </a:ln>
        </p:spPr>
      </p:pic>
      <p:sp>
        <p:nvSpPr>
          <p:cNvPr id="176" name="Google Shape;176;p26"/>
          <p:cNvSpPr txBox="1"/>
          <p:nvPr/>
        </p:nvSpPr>
        <p:spPr>
          <a:xfrm>
            <a:off x="4265200" y="3268225"/>
            <a:ext cx="4593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800">
                <a:latin typeface="Calibri"/>
                <a:ea typeface="Calibri"/>
                <a:cs typeface="Calibri"/>
                <a:sym typeface="Calibri"/>
              </a:rPr>
              <a:t>Datos “crudos” o sin procesamiento generan tablas Q de recompensa exponenciales.[X]</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s-MX" sz="1800">
                <a:solidFill>
                  <a:srgbClr val="980000"/>
                </a:solidFill>
                <a:latin typeface="Calibri"/>
                <a:ea typeface="Calibri"/>
                <a:cs typeface="Calibri"/>
                <a:sym typeface="Calibri"/>
              </a:rPr>
              <a:t>Ejemplo:</a:t>
            </a:r>
            <a:endParaRPr b="1" sz="1800">
              <a:solidFill>
                <a:srgbClr val="980000"/>
              </a:solidFill>
              <a:latin typeface="Calibri"/>
              <a:ea typeface="Calibri"/>
              <a:cs typeface="Calibri"/>
              <a:sym typeface="Calibri"/>
            </a:endParaRPr>
          </a:p>
        </p:txBody>
      </p:sp>
      <p:pic>
        <p:nvPicPr>
          <p:cNvPr id="177" name="Google Shape;177;p26"/>
          <p:cNvPicPr preferRelativeResize="0"/>
          <p:nvPr/>
        </p:nvPicPr>
        <p:blipFill>
          <a:blip r:embed="rId4">
            <a:alphaModFix/>
          </a:blip>
          <a:stretch>
            <a:fillRect/>
          </a:stretch>
        </p:blipFill>
        <p:spPr>
          <a:xfrm>
            <a:off x="580225" y="4597800"/>
            <a:ext cx="8121568" cy="876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83" name="Google Shape;183;p27"/>
          <p:cNvSpPr txBox="1"/>
          <p:nvPr/>
        </p:nvSpPr>
        <p:spPr>
          <a:xfrm>
            <a:off x="343675" y="1114425"/>
            <a:ext cx="5295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DQN - Deep Q Learning[18]</a:t>
            </a:r>
            <a:endParaRPr/>
          </a:p>
          <a:p>
            <a:pPr indent="0" lvl="0" marL="45720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84" name="Google Shape;184;p27"/>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85" name="Google Shape;185;p27"/>
          <p:cNvPicPr preferRelativeResize="0"/>
          <p:nvPr/>
        </p:nvPicPr>
        <p:blipFill rotWithShape="1">
          <a:blip r:embed="rId3">
            <a:alphaModFix/>
          </a:blip>
          <a:srcRect b="0" l="56068" r="22865" t="0"/>
          <a:stretch/>
        </p:blipFill>
        <p:spPr>
          <a:xfrm>
            <a:off x="342988" y="2310688"/>
            <a:ext cx="2184325" cy="1118675"/>
          </a:xfrm>
          <a:prstGeom prst="rect">
            <a:avLst/>
          </a:prstGeom>
          <a:noFill/>
          <a:ln>
            <a:noFill/>
          </a:ln>
        </p:spPr>
      </p:pic>
      <p:pic>
        <p:nvPicPr>
          <p:cNvPr descr="Resultado de imagen para situaciones imprevistas en conduccion" id="186" name="Google Shape;186;p27"/>
          <p:cNvPicPr preferRelativeResize="0"/>
          <p:nvPr/>
        </p:nvPicPr>
        <p:blipFill rotWithShape="1">
          <a:blip r:embed="rId4">
            <a:alphaModFix/>
          </a:blip>
          <a:srcRect b="0" l="0" r="0" t="0"/>
          <a:stretch/>
        </p:blipFill>
        <p:spPr>
          <a:xfrm>
            <a:off x="136275" y="3429000"/>
            <a:ext cx="2597747" cy="1776125"/>
          </a:xfrm>
          <a:prstGeom prst="rect">
            <a:avLst/>
          </a:prstGeom>
          <a:noFill/>
          <a:ln>
            <a:noFill/>
          </a:ln>
        </p:spPr>
      </p:pic>
      <p:sp>
        <p:nvSpPr>
          <p:cNvPr id="187" name="Google Shape;187;p27"/>
          <p:cNvSpPr/>
          <p:nvPr/>
        </p:nvSpPr>
        <p:spPr>
          <a:xfrm>
            <a:off x="2802472" y="3368075"/>
            <a:ext cx="673200" cy="554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3544125" y="2310700"/>
            <a:ext cx="2651886" cy="2305962"/>
          </a:xfrm>
          <a:prstGeom prst="flowChartMultidocumen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MX"/>
              <a:t>Red Profunda:</a:t>
            </a:r>
            <a:endParaRPr b="1"/>
          </a:p>
          <a:p>
            <a:pPr indent="0" lvl="0" marL="0" rtl="0" algn="l">
              <a:spcBef>
                <a:spcPts val="0"/>
              </a:spcBef>
              <a:spcAft>
                <a:spcPts val="0"/>
              </a:spcAft>
              <a:buNone/>
            </a:pPr>
            <a:r>
              <a:rPr lang="es-MX"/>
              <a:t> - Extrae características relevantes de la imagen</a:t>
            </a:r>
            <a:endParaRPr/>
          </a:p>
          <a:p>
            <a:pPr indent="0" lvl="0" marL="0" rtl="0" algn="l">
              <a:spcBef>
                <a:spcPts val="0"/>
              </a:spcBef>
              <a:spcAft>
                <a:spcPts val="0"/>
              </a:spcAft>
              <a:buNone/>
            </a:pPr>
            <a:r>
              <a:rPr lang="es-MX"/>
              <a:t> - Aproxima el valor Q para cada una de las acciones posibles</a:t>
            </a:r>
            <a:endParaRPr/>
          </a:p>
          <a:p>
            <a:pPr indent="0" lvl="0" marL="0" rtl="0" algn="l">
              <a:spcBef>
                <a:spcPts val="0"/>
              </a:spcBef>
              <a:spcAft>
                <a:spcPts val="0"/>
              </a:spcAft>
              <a:buNone/>
            </a:pPr>
            <a:r>
              <a:t/>
            </a:r>
            <a:endParaRPr/>
          </a:p>
        </p:txBody>
      </p:sp>
      <p:sp>
        <p:nvSpPr>
          <p:cNvPr id="189" name="Google Shape;189;p27"/>
          <p:cNvSpPr/>
          <p:nvPr/>
        </p:nvSpPr>
        <p:spPr>
          <a:xfrm>
            <a:off x="6992175" y="1746438"/>
            <a:ext cx="1455900" cy="6741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1</a:t>
            </a:r>
            <a:endParaRPr b="1"/>
          </a:p>
        </p:txBody>
      </p:sp>
      <p:sp>
        <p:nvSpPr>
          <p:cNvPr id="190" name="Google Shape;190;p27"/>
          <p:cNvSpPr/>
          <p:nvPr/>
        </p:nvSpPr>
        <p:spPr>
          <a:xfrm>
            <a:off x="6992175" y="2816875"/>
            <a:ext cx="1455900" cy="6741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2</a:t>
            </a:r>
            <a:endParaRPr b="1"/>
          </a:p>
        </p:txBody>
      </p:sp>
      <p:sp>
        <p:nvSpPr>
          <p:cNvPr id="191" name="Google Shape;191;p27"/>
          <p:cNvSpPr/>
          <p:nvPr/>
        </p:nvSpPr>
        <p:spPr>
          <a:xfrm>
            <a:off x="6992175" y="4531025"/>
            <a:ext cx="1455900" cy="6741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N</a:t>
            </a:r>
            <a:endParaRPr b="1"/>
          </a:p>
        </p:txBody>
      </p:sp>
      <p:sp>
        <p:nvSpPr>
          <p:cNvPr id="192" name="Google Shape;192;p27"/>
          <p:cNvSpPr/>
          <p:nvPr/>
        </p:nvSpPr>
        <p:spPr>
          <a:xfrm>
            <a:off x="7661775" y="3705125"/>
            <a:ext cx="116700" cy="103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7661775" y="4018075"/>
            <a:ext cx="116700" cy="103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7661775" y="4331050"/>
            <a:ext cx="116700" cy="103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27"/>
          <p:cNvCxnSpPr>
            <a:stCxn id="188" idx="3"/>
            <a:endCxn id="189" idx="2"/>
          </p:cNvCxnSpPr>
          <p:nvPr/>
        </p:nvCxnSpPr>
        <p:spPr>
          <a:xfrm flipH="1" rot="10800000">
            <a:off x="6196011" y="2083381"/>
            <a:ext cx="796200" cy="13803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7"/>
          <p:cNvCxnSpPr>
            <a:stCxn id="188" idx="3"/>
            <a:endCxn id="190" idx="2"/>
          </p:cNvCxnSpPr>
          <p:nvPr/>
        </p:nvCxnSpPr>
        <p:spPr>
          <a:xfrm flipH="1" rot="10800000">
            <a:off x="6196011" y="3153781"/>
            <a:ext cx="796200" cy="3099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7"/>
          <p:cNvCxnSpPr>
            <a:stCxn id="188" idx="3"/>
            <a:endCxn id="191" idx="2"/>
          </p:cNvCxnSpPr>
          <p:nvPr/>
        </p:nvCxnSpPr>
        <p:spPr>
          <a:xfrm>
            <a:off x="6196011" y="3463681"/>
            <a:ext cx="796200" cy="140430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27"/>
          <p:cNvCxnSpPr>
            <a:stCxn id="188" idx="3"/>
          </p:cNvCxnSpPr>
          <p:nvPr/>
        </p:nvCxnSpPr>
        <p:spPr>
          <a:xfrm>
            <a:off x="6196011" y="3463681"/>
            <a:ext cx="804600" cy="50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8"/>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04" name="Google Shape;204;p28"/>
          <p:cNvSpPr txBox="1"/>
          <p:nvPr/>
        </p:nvSpPr>
        <p:spPr>
          <a:xfrm>
            <a:off x="304800" y="1100263"/>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Geometría de Redes:</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Capas totalmente conectadas de VGG, ResNet y AlexNet [9][10][11]</a:t>
            </a:r>
            <a:r>
              <a:rPr lang="es-MX" sz="1800">
                <a:solidFill>
                  <a:srgbClr val="595959"/>
                </a:solidFill>
              </a:rPr>
              <a:t>[16]</a:t>
            </a:r>
            <a:endParaRPr/>
          </a:p>
        </p:txBody>
      </p:sp>
      <p:sp>
        <p:nvSpPr>
          <p:cNvPr id="205" name="Google Shape;205;p28"/>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206" name="Google Shape;206;p28"/>
          <p:cNvSpPr/>
          <p:nvPr/>
        </p:nvSpPr>
        <p:spPr>
          <a:xfrm>
            <a:off x="725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07" name="Google Shape;207;p28"/>
          <p:cNvSpPr/>
          <p:nvPr/>
        </p:nvSpPr>
        <p:spPr>
          <a:xfrm>
            <a:off x="722340" y="2614058"/>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08" name="Google Shape;208;p28"/>
          <p:cNvSpPr/>
          <p:nvPr/>
        </p:nvSpPr>
        <p:spPr>
          <a:xfrm>
            <a:off x="3392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09" name="Google Shape;209;p28"/>
          <p:cNvSpPr/>
          <p:nvPr/>
        </p:nvSpPr>
        <p:spPr>
          <a:xfrm>
            <a:off x="57546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0" name="Google Shape;210;p28"/>
          <p:cNvSpPr/>
          <p:nvPr/>
        </p:nvSpPr>
        <p:spPr>
          <a:xfrm>
            <a:off x="5751540" y="2643894"/>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11" name="Google Shape;211;p28"/>
          <p:cNvSpPr/>
          <p:nvPr/>
        </p:nvSpPr>
        <p:spPr>
          <a:xfrm>
            <a:off x="1158157" y="3030456"/>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12" name="Google Shape;212;p28"/>
          <p:cNvSpPr txBox="1"/>
          <p:nvPr/>
        </p:nvSpPr>
        <p:spPr>
          <a:xfrm>
            <a:off x="103025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AlexNet</a:t>
            </a:r>
            <a:endParaRPr sz="1050">
              <a:solidFill>
                <a:schemeClr val="dk1"/>
              </a:solidFill>
              <a:latin typeface="Calibri"/>
              <a:ea typeface="Calibri"/>
              <a:cs typeface="Calibri"/>
              <a:sym typeface="Calibri"/>
            </a:endParaRPr>
          </a:p>
        </p:txBody>
      </p:sp>
      <p:sp>
        <p:nvSpPr>
          <p:cNvPr id="213" name="Google Shape;213;p28"/>
          <p:cNvSpPr txBox="1"/>
          <p:nvPr/>
        </p:nvSpPr>
        <p:spPr>
          <a:xfrm>
            <a:off x="373224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ResNet</a:t>
            </a:r>
            <a:endParaRPr sz="1050">
              <a:solidFill>
                <a:schemeClr val="dk1"/>
              </a:solidFill>
              <a:latin typeface="Calibri"/>
              <a:ea typeface="Calibri"/>
              <a:cs typeface="Calibri"/>
              <a:sym typeface="Calibri"/>
            </a:endParaRPr>
          </a:p>
        </p:txBody>
      </p:sp>
      <p:sp>
        <p:nvSpPr>
          <p:cNvPr id="214" name="Google Shape;214;p28"/>
          <p:cNvSpPr txBox="1"/>
          <p:nvPr/>
        </p:nvSpPr>
        <p:spPr>
          <a:xfrm>
            <a:off x="6094440" y="3535718"/>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VGG</a:t>
            </a:r>
            <a:endParaRPr/>
          </a:p>
        </p:txBody>
      </p:sp>
      <p:sp>
        <p:nvSpPr>
          <p:cNvPr id="215" name="Google Shape;215;p28"/>
          <p:cNvSpPr/>
          <p:nvPr/>
        </p:nvSpPr>
        <p:spPr>
          <a:xfrm>
            <a:off x="6187357" y="3074888"/>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16" name="Google Shape;216;p28"/>
          <p:cNvSpPr txBox="1"/>
          <p:nvPr/>
        </p:nvSpPr>
        <p:spPr>
          <a:xfrm>
            <a:off x="370050" y="3783350"/>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rgbClr val="595959"/>
                </a:solidFill>
                <a:latin typeface="Arial"/>
                <a:ea typeface="Arial"/>
                <a:cs typeface="Arial"/>
                <a:sym typeface="Arial"/>
              </a:rPr>
              <a:t>Geometría triangular o piramidal en redes neuronales [12]</a:t>
            </a:r>
            <a:endParaRPr/>
          </a:p>
        </p:txBody>
      </p:sp>
      <p:sp>
        <p:nvSpPr>
          <p:cNvPr id="217" name="Google Shape;217;p28"/>
          <p:cNvSpPr txBox="1"/>
          <p:nvPr/>
        </p:nvSpPr>
        <p:spPr>
          <a:xfrm>
            <a:off x="2961229" y="7551390"/>
            <a:ext cx="33519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Arquitectura del Codificador y Decodificador [19]</a:t>
            </a:r>
            <a:endParaRPr/>
          </a:p>
        </p:txBody>
      </p:sp>
      <p:pic>
        <p:nvPicPr>
          <p:cNvPr id="218" name="Google Shape;218;p28"/>
          <p:cNvPicPr preferRelativeResize="0"/>
          <p:nvPr/>
        </p:nvPicPr>
        <p:blipFill rotWithShape="1">
          <a:blip r:embed="rId3">
            <a:alphaModFix/>
          </a:blip>
          <a:srcRect b="0" l="0" r="0" t="0"/>
          <a:stretch/>
        </p:blipFill>
        <p:spPr>
          <a:xfrm>
            <a:off x="2543850" y="4205473"/>
            <a:ext cx="4186658" cy="180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9"/>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24" name="Google Shape;224;p29"/>
          <p:cNvSpPr txBox="1"/>
          <p:nvPr/>
        </p:nvSpPr>
        <p:spPr>
          <a:xfrm>
            <a:off x="304800" y="1060828"/>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Capa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descr="A screenshot of a cell phone&#10;&#10;Description generated with very high confidence" id="225" name="Google Shape;225;p29"/>
          <p:cNvPicPr preferRelativeResize="0"/>
          <p:nvPr/>
        </p:nvPicPr>
        <p:blipFill rotWithShape="1">
          <a:blip r:embed="rId3">
            <a:alphaModFix/>
          </a:blip>
          <a:srcRect b="21111" l="1516" r="74212" t="38889"/>
          <a:stretch/>
        </p:blipFill>
        <p:spPr>
          <a:xfrm>
            <a:off x="1706880" y="1524000"/>
            <a:ext cx="1905000" cy="428625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26" name="Google Shape;226;p29"/>
          <p:cNvSpPr/>
          <p:nvPr/>
        </p:nvSpPr>
        <p:spPr>
          <a:xfrm>
            <a:off x="2247900" y="2091690"/>
            <a:ext cx="228600" cy="10941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29"/>
          <p:cNvSpPr/>
          <p:nvPr/>
        </p:nvSpPr>
        <p:spPr>
          <a:xfrm>
            <a:off x="1943100" y="4987290"/>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29"/>
          <p:cNvSpPr/>
          <p:nvPr/>
        </p:nvSpPr>
        <p:spPr>
          <a:xfrm>
            <a:off x="1943100" y="2844671"/>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29"/>
          <p:cNvSpPr txBox="1"/>
          <p:nvPr/>
        </p:nvSpPr>
        <p:spPr>
          <a:xfrm>
            <a:off x="556260" y="1838325"/>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80 Mph</a:t>
            </a:r>
            <a:endParaRPr/>
          </a:p>
        </p:txBody>
      </p:sp>
      <p:sp>
        <p:nvSpPr>
          <p:cNvPr id="230" name="Google Shape;230;p29"/>
          <p:cNvSpPr txBox="1"/>
          <p:nvPr/>
        </p:nvSpPr>
        <p:spPr>
          <a:xfrm>
            <a:off x="556260" y="2675394"/>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60 Mph</a:t>
            </a:r>
            <a:endParaRPr/>
          </a:p>
        </p:txBody>
      </p:sp>
      <p:sp>
        <p:nvSpPr>
          <p:cNvPr id="231" name="Google Shape;231;p29"/>
          <p:cNvSpPr txBox="1"/>
          <p:nvPr/>
        </p:nvSpPr>
        <p:spPr>
          <a:xfrm>
            <a:off x="633214" y="4765447"/>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55 Mph</a:t>
            </a:r>
            <a:endParaRPr/>
          </a:p>
        </p:txBody>
      </p:sp>
      <p:cxnSp>
        <p:nvCxnSpPr>
          <p:cNvPr id="232" name="Google Shape;232;p29"/>
          <p:cNvCxnSpPr>
            <a:stCxn id="229" idx="3"/>
            <a:endCxn id="226" idx="1"/>
          </p:cNvCxnSpPr>
          <p:nvPr/>
        </p:nvCxnSpPr>
        <p:spPr>
          <a:xfrm>
            <a:off x="1385333" y="2007602"/>
            <a:ext cx="862500" cy="1389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33" name="Google Shape;233;p29"/>
          <p:cNvCxnSpPr>
            <a:stCxn id="230" idx="3"/>
            <a:endCxn id="228" idx="1"/>
          </p:cNvCxnSpPr>
          <p:nvPr/>
        </p:nvCxnSpPr>
        <p:spPr>
          <a:xfrm>
            <a:off x="1385333" y="2844671"/>
            <a:ext cx="557700" cy="552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34" name="Google Shape;234;p29"/>
          <p:cNvCxnSpPr>
            <a:stCxn id="231" idx="3"/>
            <a:endCxn id="227" idx="1"/>
          </p:cNvCxnSpPr>
          <p:nvPr/>
        </p:nvCxnSpPr>
        <p:spPr>
          <a:xfrm>
            <a:off x="1462287" y="4934724"/>
            <a:ext cx="480900" cy="107700"/>
          </a:xfrm>
          <a:prstGeom prst="curvedConnector3">
            <a:avLst>
              <a:gd fmla="val 49991"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sp>
        <p:nvSpPr>
          <p:cNvPr id="235" name="Google Shape;235;p29"/>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cxnSp>
        <p:nvCxnSpPr>
          <p:cNvPr id="236" name="Google Shape;236;p29"/>
          <p:cNvCxnSpPr/>
          <p:nvPr/>
        </p:nvCxnSpPr>
        <p:spPr>
          <a:xfrm>
            <a:off x="7921690" y="2104492"/>
            <a:ext cx="0" cy="3200400"/>
          </a:xfrm>
          <a:prstGeom prst="straightConnector1">
            <a:avLst/>
          </a:prstGeom>
          <a:noFill/>
          <a:ln cap="flat" cmpd="sng" w="38100">
            <a:solidFill>
              <a:srgbClr val="00B050"/>
            </a:solidFill>
            <a:prstDash val="solid"/>
            <a:round/>
            <a:headEnd len="med" w="med" type="triangle"/>
            <a:tailEnd len="med" w="med" type="triangle"/>
          </a:ln>
          <a:effectLst>
            <a:outerShdw blurRad="40000" rotWithShape="0" dir="5400000" dist="23000">
              <a:srgbClr val="000000">
                <a:alpha val="34901"/>
              </a:srgbClr>
            </a:outerShdw>
          </a:effectLst>
        </p:spPr>
      </p:cxnSp>
      <p:sp>
        <p:nvSpPr>
          <p:cNvPr id="237" name="Google Shape;237;p29"/>
          <p:cNvSpPr/>
          <p:nvPr/>
        </p:nvSpPr>
        <p:spPr>
          <a:xfrm>
            <a:off x="6630298" y="1740993"/>
            <a:ext cx="418704" cy="369332"/>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ell phone&#10;&#10;Description generated with very high confidence" id="238" name="Google Shape;238;p29"/>
          <p:cNvPicPr preferRelativeResize="0"/>
          <p:nvPr/>
        </p:nvPicPr>
        <p:blipFill rotWithShape="1">
          <a:blip r:embed="rId3">
            <a:alphaModFix/>
          </a:blip>
          <a:srcRect b="21111" l="1516" r="74212" t="38889"/>
          <a:stretch/>
        </p:blipFill>
        <p:spPr>
          <a:xfrm>
            <a:off x="5864290" y="1552042"/>
            <a:ext cx="1905000" cy="4286250"/>
          </a:xfrm>
          <a:prstGeom prst="rect">
            <a:avLst/>
          </a:prstGeom>
          <a:noFill/>
          <a:ln>
            <a:noFill/>
          </a:ln>
        </p:spPr>
      </p:pic>
      <p:cxnSp>
        <p:nvCxnSpPr>
          <p:cNvPr id="239" name="Google Shape;239;p29"/>
          <p:cNvCxnSpPr/>
          <p:nvPr/>
        </p:nvCxnSpPr>
        <p:spPr>
          <a:xfrm>
            <a:off x="5864290" y="1952092"/>
            <a:ext cx="1905000" cy="0"/>
          </a:xfrm>
          <a:prstGeom prst="straightConnector1">
            <a:avLst/>
          </a:prstGeom>
          <a:noFill/>
          <a:ln cap="flat" cmpd="sng" w="38100">
            <a:solidFill>
              <a:srgbClr val="FF0000"/>
            </a:solidFill>
            <a:prstDash val="solid"/>
            <a:round/>
            <a:headEnd len="med" w="med" type="triangle"/>
            <a:tailEnd len="med" w="med" type="triangle"/>
          </a:ln>
          <a:effectLst>
            <a:outerShdw blurRad="40000" rotWithShape="0" dir="5400000" dist="23000">
              <a:srgbClr val="000000">
                <a:alpha val="34901"/>
              </a:srgbClr>
            </a:outerShdw>
          </a:effectLst>
        </p:spPr>
      </p:cxnSp>
      <p:cxnSp>
        <p:nvCxnSpPr>
          <p:cNvPr id="240" name="Google Shape;240;p29"/>
          <p:cNvCxnSpPr/>
          <p:nvPr/>
        </p:nvCxnSpPr>
        <p:spPr>
          <a:xfrm>
            <a:off x="5864290" y="1777633"/>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241" name="Google Shape;241;p29"/>
          <p:cNvCxnSpPr/>
          <p:nvPr/>
        </p:nvCxnSpPr>
        <p:spPr>
          <a:xfrm>
            <a:off x="7769290" y="1788662"/>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242" name="Google Shape;242;p29"/>
          <p:cNvCxnSpPr/>
          <p:nvPr/>
        </p:nvCxnSpPr>
        <p:spPr>
          <a:xfrm>
            <a:off x="7769290" y="2123921"/>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cxnSp>
        <p:nvCxnSpPr>
          <p:cNvPr id="243" name="Google Shape;243;p29"/>
          <p:cNvCxnSpPr/>
          <p:nvPr/>
        </p:nvCxnSpPr>
        <p:spPr>
          <a:xfrm>
            <a:off x="7776910" y="5304892"/>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sp>
        <p:nvSpPr>
          <p:cNvPr id="244" name="Google Shape;244;p29"/>
          <p:cNvSpPr txBox="1"/>
          <p:nvPr/>
        </p:nvSpPr>
        <p:spPr>
          <a:xfrm>
            <a:off x="6665947" y="1740993"/>
            <a:ext cx="301686" cy="369332"/>
          </a:xfrm>
          <a:prstGeom prst="rect">
            <a:avLst/>
          </a:prstGeom>
          <a:solidFill>
            <a:schemeClr val="lt1"/>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7</a:t>
            </a:r>
            <a:endParaRPr/>
          </a:p>
        </p:txBody>
      </p:sp>
      <p:sp>
        <p:nvSpPr>
          <p:cNvPr id="245" name="Google Shape;245;p29"/>
          <p:cNvSpPr txBox="1"/>
          <p:nvPr/>
        </p:nvSpPr>
        <p:spPr>
          <a:xfrm>
            <a:off x="7792150" y="3510501"/>
            <a:ext cx="418703" cy="369332"/>
          </a:xfrm>
          <a:prstGeom prst="rect">
            <a:avLst/>
          </a:prstGeom>
          <a:solidFill>
            <a:schemeClr val="lt1"/>
          </a:solidFill>
          <a:ln cap="flat" cmpd="sng" w="254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22</a:t>
            </a:r>
            <a:endParaRPr/>
          </a:p>
        </p:txBody>
      </p:sp>
      <p:sp>
        <p:nvSpPr>
          <p:cNvPr id="246" name="Google Shape;246;p29"/>
          <p:cNvSpPr txBox="1"/>
          <p:nvPr/>
        </p:nvSpPr>
        <p:spPr>
          <a:xfrm>
            <a:off x="4104237" y="1088275"/>
            <a:ext cx="4887364" cy="312650"/>
          </a:xfrm>
          <a:prstGeom prst="rect">
            <a:avLst/>
          </a:prstGeom>
          <a:blipFill rotWithShape="1">
            <a:blip r:embed="rId4">
              <a:alphaModFix/>
            </a:blip>
            <a:stretch>
              <a:fillRect b="-3919" l="-747" r="-24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latin typeface="Calibri"/>
                <a:ea typeface="Calibri"/>
                <a:cs typeface="Calibri"/>
                <a:sym typeface="Calibri"/>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0"/>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52" name="Google Shape;252;p30"/>
          <p:cNvSpPr txBox="1"/>
          <p:nvPr/>
        </p:nvSpPr>
        <p:spPr>
          <a:xfrm>
            <a:off x="304800" y="1205833"/>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Estructuras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253" name="Google Shape;253;p30"/>
          <p:cNvGrpSpPr/>
          <p:nvPr/>
        </p:nvGrpSpPr>
        <p:grpSpPr>
          <a:xfrm>
            <a:off x="304800" y="1653800"/>
            <a:ext cx="1273105" cy="4291846"/>
            <a:chOff x="580957" y="1653800"/>
            <a:chExt cx="1273105" cy="4291846"/>
          </a:xfrm>
        </p:grpSpPr>
        <p:pic>
          <p:nvPicPr>
            <p:cNvPr id="254" name="Google Shape;254;p30"/>
            <p:cNvPicPr preferRelativeResize="0"/>
            <p:nvPr/>
          </p:nvPicPr>
          <p:blipFill rotWithShape="1">
            <a:blip r:embed="rId3">
              <a:alphaModFix/>
            </a:blip>
            <a:srcRect b="16881" l="0" r="73707" t="0"/>
            <a:stretch/>
          </p:blipFill>
          <p:spPr>
            <a:xfrm>
              <a:off x="762000" y="2013726"/>
              <a:ext cx="911021" cy="3931920"/>
            </a:xfrm>
            <a:prstGeom prst="rect">
              <a:avLst/>
            </a:prstGeom>
            <a:noFill/>
            <a:ln>
              <a:noFill/>
            </a:ln>
          </p:spPr>
        </p:pic>
        <p:sp>
          <p:nvSpPr>
            <p:cNvPr id="255" name="Google Shape;255;p30"/>
            <p:cNvSpPr txBox="1"/>
            <p:nvPr/>
          </p:nvSpPr>
          <p:spPr>
            <a:xfrm>
              <a:off x="580957" y="1653800"/>
              <a:ext cx="12731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Balanceado</a:t>
              </a:r>
              <a:endParaRPr/>
            </a:p>
          </p:txBody>
        </p:sp>
      </p:grpSp>
      <p:grpSp>
        <p:nvGrpSpPr>
          <p:cNvPr id="256" name="Google Shape;256;p30"/>
          <p:cNvGrpSpPr/>
          <p:nvPr/>
        </p:nvGrpSpPr>
        <p:grpSpPr>
          <a:xfrm>
            <a:off x="2415896" y="1653800"/>
            <a:ext cx="911021" cy="4291846"/>
            <a:chOff x="2941304" y="1653800"/>
            <a:chExt cx="911021" cy="4291846"/>
          </a:xfrm>
        </p:grpSpPr>
        <p:pic>
          <p:nvPicPr>
            <p:cNvPr id="257" name="Google Shape;257;p30"/>
            <p:cNvPicPr preferRelativeResize="0"/>
            <p:nvPr/>
          </p:nvPicPr>
          <p:blipFill rotWithShape="1">
            <a:blip r:embed="rId4">
              <a:alphaModFix/>
            </a:blip>
            <a:srcRect b="16881" l="1" r="69576" t="0"/>
            <a:stretch/>
          </p:blipFill>
          <p:spPr>
            <a:xfrm>
              <a:off x="2941304" y="2013726"/>
              <a:ext cx="911021" cy="3931920"/>
            </a:xfrm>
            <a:prstGeom prst="rect">
              <a:avLst/>
            </a:prstGeom>
            <a:noFill/>
            <a:ln>
              <a:noFill/>
            </a:ln>
          </p:spPr>
        </p:pic>
        <p:sp>
          <p:nvSpPr>
            <p:cNvPr id="258" name="Google Shape;258;p30"/>
            <p:cNvSpPr txBox="1"/>
            <p:nvPr/>
          </p:nvSpPr>
          <p:spPr>
            <a:xfrm>
              <a:off x="2973041" y="1653800"/>
              <a:ext cx="8460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Frontal</a:t>
              </a:r>
              <a:endParaRPr/>
            </a:p>
          </p:txBody>
        </p:sp>
      </p:grpSp>
      <p:grpSp>
        <p:nvGrpSpPr>
          <p:cNvPr id="259" name="Google Shape;259;p30"/>
          <p:cNvGrpSpPr/>
          <p:nvPr/>
        </p:nvGrpSpPr>
        <p:grpSpPr>
          <a:xfrm>
            <a:off x="4164908" y="1659192"/>
            <a:ext cx="1032590" cy="4286454"/>
            <a:chOff x="5073211" y="1659192"/>
            <a:chExt cx="1032590" cy="4286454"/>
          </a:xfrm>
        </p:grpSpPr>
        <p:pic>
          <p:nvPicPr>
            <p:cNvPr id="260" name="Google Shape;260;p30"/>
            <p:cNvPicPr preferRelativeResize="0"/>
            <p:nvPr/>
          </p:nvPicPr>
          <p:blipFill rotWithShape="1">
            <a:blip r:embed="rId5">
              <a:alphaModFix/>
            </a:blip>
            <a:srcRect b="15641" l="0" r="69386" t="0"/>
            <a:stretch/>
          </p:blipFill>
          <p:spPr>
            <a:xfrm>
              <a:off x="5120608" y="2013726"/>
              <a:ext cx="927405" cy="3931920"/>
            </a:xfrm>
            <a:prstGeom prst="rect">
              <a:avLst/>
            </a:prstGeom>
            <a:noFill/>
            <a:ln>
              <a:noFill/>
            </a:ln>
          </p:spPr>
        </p:pic>
        <p:sp>
          <p:nvSpPr>
            <p:cNvPr id="261" name="Google Shape;261;p30"/>
            <p:cNvSpPr txBox="1"/>
            <p:nvPr/>
          </p:nvSpPr>
          <p:spPr>
            <a:xfrm>
              <a:off x="5073211" y="1659192"/>
              <a:ext cx="10325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Posterior</a:t>
              </a:r>
              <a:endParaRPr/>
            </a:p>
          </p:txBody>
        </p:sp>
      </p:grpSp>
      <p:grpSp>
        <p:nvGrpSpPr>
          <p:cNvPr id="262" name="Google Shape;262;p30"/>
          <p:cNvGrpSpPr/>
          <p:nvPr/>
        </p:nvGrpSpPr>
        <p:grpSpPr>
          <a:xfrm>
            <a:off x="6035489" y="1653800"/>
            <a:ext cx="906934" cy="4291846"/>
            <a:chOff x="7316295" y="1653800"/>
            <a:chExt cx="906934" cy="4291846"/>
          </a:xfrm>
        </p:grpSpPr>
        <p:pic>
          <p:nvPicPr>
            <p:cNvPr id="263" name="Google Shape;263;p30"/>
            <p:cNvPicPr preferRelativeResize="0"/>
            <p:nvPr/>
          </p:nvPicPr>
          <p:blipFill rotWithShape="1">
            <a:blip r:embed="rId6">
              <a:alphaModFix/>
            </a:blip>
            <a:srcRect b="16611" l="0" r="73910" t="0"/>
            <a:stretch/>
          </p:blipFill>
          <p:spPr>
            <a:xfrm>
              <a:off x="7316295" y="2013726"/>
              <a:ext cx="906934" cy="3931920"/>
            </a:xfrm>
            <a:prstGeom prst="rect">
              <a:avLst/>
            </a:prstGeom>
            <a:noFill/>
            <a:ln>
              <a:noFill/>
            </a:ln>
          </p:spPr>
        </p:pic>
        <p:sp>
          <p:nvSpPr>
            <p:cNvPr id="264" name="Google Shape;264;p30"/>
            <p:cNvSpPr txBox="1"/>
            <p:nvPr/>
          </p:nvSpPr>
          <p:spPr>
            <a:xfrm>
              <a:off x="7359906" y="1653800"/>
              <a:ext cx="8197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Lateral</a:t>
              </a:r>
              <a:endParaRPr/>
            </a:p>
          </p:txBody>
        </p:sp>
      </p:grpSp>
      <p:sp>
        <p:nvSpPr>
          <p:cNvPr id="265" name="Google Shape;265;p30"/>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266" name="Google Shape;266;p30"/>
          <p:cNvGrpSpPr/>
          <p:nvPr/>
        </p:nvGrpSpPr>
        <p:grpSpPr>
          <a:xfrm>
            <a:off x="7780416" y="1653800"/>
            <a:ext cx="877741" cy="4312864"/>
            <a:chOff x="8969858" y="1653800"/>
            <a:chExt cx="877741" cy="4312864"/>
          </a:xfrm>
        </p:grpSpPr>
        <p:pic>
          <p:nvPicPr>
            <p:cNvPr id="267" name="Google Shape;267;p30"/>
            <p:cNvPicPr preferRelativeResize="0"/>
            <p:nvPr/>
          </p:nvPicPr>
          <p:blipFill rotWithShape="1">
            <a:blip r:embed="rId7">
              <a:alphaModFix/>
            </a:blip>
            <a:srcRect b="0" l="0" r="0" t="0"/>
            <a:stretch/>
          </p:blipFill>
          <p:spPr>
            <a:xfrm>
              <a:off x="8991601" y="2034744"/>
              <a:ext cx="846174" cy="3931920"/>
            </a:xfrm>
            <a:prstGeom prst="rect">
              <a:avLst/>
            </a:prstGeom>
            <a:noFill/>
            <a:ln>
              <a:noFill/>
            </a:ln>
          </p:spPr>
        </p:pic>
        <p:sp>
          <p:nvSpPr>
            <p:cNvPr id="268" name="Google Shape;268;p30"/>
            <p:cNvSpPr txBox="1"/>
            <p:nvPr/>
          </p:nvSpPr>
          <p:spPr>
            <a:xfrm>
              <a:off x="8969858" y="1653800"/>
              <a:ext cx="8777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Control</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1"/>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74" name="Google Shape;274;p31"/>
          <p:cNvSpPr txBox="1"/>
          <p:nvPr/>
        </p:nvSpPr>
        <p:spPr>
          <a:xfrm>
            <a:off x="381000" y="1100511"/>
            <a:ext cx="7772400" cy="20621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Función</a:t>
            </a:r>
            <a:r>
              <a:rPr b="1" lang="es-MX" sz="2000">
                <a:solidFill>
                  <a:srgbClr val="953734"/>
                </a:solidFill>
              </a:rPr>
              <a:t> de recompensa</a:t>
            </a:r>
            <a:r>
              <a:rPr b="1" lang="es-MX" sz="2000">
                <a:solidFill>
                  <a:srgbClr val="953734"/>
                </a:solidFill>
                <a:latin typeface="Arial"/>
                <a:ea typeface="Arial"/>
                <a:cs typeface="Arial"/>
                <a:sym typeface="Arial"/>
              </a:rPr>
              <a:t>:</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El ajuste de las conexiones neuronales se hace por propagación hacia atrás sin política dado un valor de refuerzo.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Cálculo</a:t>
            </a:r>
            <a:r>
              <a:rPr lang="es-MX" sz="1800">
                <a:solidFill>
                  <a:schemeClr val="dk1"/>
                </a:solidFill>
                <a:latin typeface="Calibri"/>
                <a:ea typeface="Calibri"/>
                <a:cs typeface="Calibri"/>
                <a:sym typeface="Calibri"/>
              </a:rPr>
              <a:t> de la recompensa dado tres factores: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75" name="Google Shape;275;p31"/>
          <p:cNvSpPr txBox="1"/>
          <p:nvPr/>
        </p:nvSpPr>
        <p:spPr>
          <a:xfrm>
            <a:off x="381000" y="1642110"/>
            <a:ext cx="73914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31"/>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277" name="Google Shape;277;p31"/>
          <p:cNvGrpSpPr/>
          <p:nvPr/>
        </p:nvGrpSpPr>
        <p:grpSpPr>
          <a:xfrm>
            <a:off x="1712400" y="2860445"/>
            <a:ext cx="5698348" cy="3056942"/>
            <a:chOff x="1712400" y="2860445"/>
            <a:chExt cx="5698348" cy="3056942"/>
          </a:xfrm>
        </p:grpSpPr>
        <p:grpSp>
          <p:nvGrpSpPr>
            <p:cNvPr id="278" name="Google Shape;278;p31"/>
            <p:cNvGrpSpPr/>
            <p:nvPr/>
          </p:nvGrpSpPr>
          <p:grpSpPr>
            <a:xfrm>
              <a:off x="3978902" y="2895600"/>
              <a:ext cx="1004596" cy="3021779"/>
              <a:chOff x="2971800" y="2883408"/>
              <a:chExt cx="1004596" cy="3021779"/>
            </a:xfrm>
          </p:grpSpPr>
          <p:pic>
            <p:nvPicPr>
              <p:cNvPr id="279" name="Google Shape;279;p31"/>
              <p:cNvPicPr preferRelativeResize="0"/>
              <p:nvPr/>
            </p:nvPicPr>
            <p:blipFill rotWithShape="1">
              <a:blip r:embed="rId3">
                <a:alphaModFix/>
              </a:blip>
              <a:srcRect b="10372" l="0" r="0" t="26740"/>
              <a:stretch/>
            </p:blipFill>
            <p:spPr>
              <a:xfrm>
                <a:off x="2971800" y="2883408"/>
                <a:ext cx="1004596" cy="3021779"/>
              </a:xfrm>
              <a:prstGeom prst="rect">
                <a:avLst/>
              </a:prstGeom>
              <a:noFill/>
              <a:ln>
                <a:noFill/>
              </a:ln>
            </p:spPr>
          </p:pic>
          <p:cxnSp>
            <p:nvCxnSpPr>
              <p:cNvPr id="280" name="Google Shape;280;p31"/>
              <p:cNvCxnSpPr/>
              <p:nvPr/>
            </p:nvCxnSpPr>
            <p:spPr>
              <a:xfrm>
                <a:off x="3200400" y="3886200"/>
                <a:ext cx="0" cy="129540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81" name="Google Shape;281;p31"/>
              <p:cNvCxnSpPr/>
              <p:nvPr/>
            </p:nvCxnSpPr>
            <p:spPr>
              <a:xfrm>
                <a:off x="3048000" y="51816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282" name="Google Shape;282;p31"/>
              <p:cNvCxnSpPr/>
              <p:nvPr/>
            </p:nvCxnSpPr>
            <p:spPr>
              <a:xfrm>
                <a:off x="3048000" y="38862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
            <p:nvSpPr>
              <p:cNvPr id="283" name="Google Shape;283;p31"/>
              <p:cNvSpPr/>
              <p:nvPr/>
            </p:nvSpPr>
            <p:spPr>
              <a:xfrm>
                <a:off x="3009900" y="4369102"/>
                <a:ext cx="381000" cy="304800"/>
              </a:xfrm>
              <a:prstGeom prst="rect">
                <a:avLst/>
              </a:prstGeom>
              <a:solidFill>
                <a:schemeClr val="lt1"/>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s-MX" sz="1400">
                    <a:solidFill>
                      <a:schemeClr val="dk1"/>
                    </a:solidFill>
                    <a:latin typeface="Arial"/>
                    <a:ea typeface="Arial"/>
                    <a:cs typeface="Arial"/>
                    <a:sym typeface="Arial"/>
                  </a:rPr>
                  <a:t>∆</a:t>
                </a:r>
                <a:r>
                  <a:rPr lang="es-MX" sz="1400">
                    <a:solidFill>
                      <a:schemeClr val="dk1"/>
                    </a:solidFill>
                    <a:latin typeface="Calibri"/>
                    <a:ea typeface="Calibri"/>
                    <a:cs typeface="Calibri"/>
                    <a:sym typeface="Calibri"/>
                  </a:rPr>
                  <a:t>x</a:t>
                </a:r>
                <a:endParaRPr/>
              </a:p>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84" name="Google Shape;284;p31"/>
            <p:cNvGrpSpPr/>
            <p:nvPr/>
          </p:nvGrpSpPr>
          <p:grpSpPr>
            <a:xfrm>
              <a:off x="6406152" y="2895588"/>
              <a:ext cx="1004596" cy="3021779"/>
              <a:chOff x="4648200" y="2895600"/>
              <a:chExt cx="1004596" cy="3021779"/>
            </a:xfrm>
          </p:grpSpPr>
          <p:pic>
            <p:nvPicPr>
              <p:cNvPr id="285" name="Google Shape;285;p31"/>
              <p:cNvPicPr preferRelativeResize="0"/>
              <p:nvPr/>
            </p:nvPicPr>
            <p:blipFill rotWithShape="1">
              <a:blip r:embed="rId3">
                <a:alphaModFix/>
              </a:blip>
              <a:srcRect b="10372" l="0" r="0" t="26740"/>
              <a:stretch/>
            </p:blipFill>
            <p:spPr>
              <a:xfrm>
                <a:off x="4648200" y="2895600"/>
                <a:ext cx="1004596" cy="3021779"/>
              </a:xfrm>
              <a:prstGeom prst="rect">
                <a:avLst/>
              </a:prstGeom>
              <a:noFill/>
              <a:ln>
                <a:noFill/>
              </a:ln>
            </p:spPr>
          </p:pic>
          <p:cxnSp>
            <p:nvCxnSpPr>
              <p:cNvPr id="286" name="Google Shape;286;p31"/>
              <p:cNvCxnSpPr/>
              <p:nvPr/>
            </p:nvCxnSpPr>
            <p:spPr>
              <a:xfrm rot="10800000">
                <a:off x="4648200" y="5181600"/>
                <a:ext cx="457200" cy="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87" name="Google Shape;287;p31"/>
              <p:cNvCxnSpPr/>
              <p:nvPr/>
            </p:nvCxnSpPr>
            <p:spPr>
              <a:xfrm rot="10800000">
                <a:off x="4876800" y="3810000"/>
                <a:ext cx="0" cy="1371600"/>
              </a:xfrm>
              <a:prstGeom prst="straightConnector1">
                <a:avLst/>
              </a:prstGeom>
              <a:noFill/>
              <a:ln cap="flat" cmpd="sng" w="38100">
                <a:solidFill>
                  <a:srgbClr val="00B050"/>
                </a:solidFill>
                <a:prstDash val="solid"/>
                <a:round/>
                <a:headEnd len="sm" w="sm" type="none"/>
                <a:tailEnd len="med" w="med" type="triangle"/>
              </a:ln>
              <a:effectLst>
                <a:outerShdw blurRad="40000" rotWithShape="0" dir="5400000" dist="23000">
                  <a:srgbClr val="000000">
                    <a:alpha val="34901"/>
                  </a:srgbClr>
                </a:outerShdw>
              </a:effectLst>
            </p:spPr>
          </p:cxnSp>
        </p:grpSp>
        <p:pic>
          <p:nvPicPr>
            <p:cNvPr id="288" name="Google Shape;288;p31"/>
            <p:cNvPicPr preferRelativeResize="0"/>
            <p:nvPr/>
          </p:nvPicPr>
          <p:blipFill>
            <a:blip r:embed="rId4">
              <a:alphaModFix/>
            </a:blip>
            <a:stretch>
              <a:fillRect/>
            </a:stretch>
          </p:blipFill>
          <p:spPr>
            <a:xfrm>
              <a:off x="1712400" y="2860445"/>
              <a:ext cx="1004600" cy="3056942"/>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3000" u="none" cap="none" strike="noStrike">
                <a:solidFill>
                  <a:srgbClr val="E36C09"/>
                </a:solidFill>
                <a:latin typeface="Arial"/>
                <a:ea typeface="Arial"/>
                <a:cs typeface="Arial"/>
                <a:sym typeface="Arial"/>
              </a:rPr>
              <a:t>Introducción</a:t>
            </a:r>
            <a:endParaRPr/>
          </a:p>
        </p:txBody>
      </p:sp>
      <p:sp>
        <p:nvSpPr>
          <p:cNvPr id="60" name="Google Shape;60;p14"/>
          <p:cNvSpPr txBox="1"/>
          <p:nvPr/>
        </p:nvSpPr>
        <p:spPr>
          <a:xfrm>
            <a:off x="304800" y="1267408"/>
            <a:ext cx="7924800" cy="153888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Las personas gastan hasta 153 horas en el </a:t>
            </a:r>
            <a:r>
              <a:rPr lang="es-MX" sz="1800">
                <a:solidFill>
                  <a:srgbClr val="595959"/>
                </a:solidFill>
              </a:rPr>
              <a:t>tráfico</a:t>
            </a:r>
            <a:r>
              <a:rPr lang="es-MX" sz="1800">
                <a:solidFill>
                  <a:srgbClr val="595959"/>
                </a:solidFill>
                <a:latin typeface="Arial"/>
                <a:ea typeface="Arial"/>
                <a:cs typeface="Arial"/>
                <a:sym typeface="Arial"/>
              </a:rPr>
              <a:t> al año en las ciudades </a:t>
            </a:r>
            <a:r>
              <a:rPr lang="es-MX" sz="1800">
                <a:solidFill>
                  <a:srgbClr val="595959"/>
                </a:solidFill>
              </a:rPr>
              <a:t>más</a:t>
            </a:r>
            <a:r>
              <a:rPr lang="es-MX" sz="1800">
                <a:solidFill>
                  <a:srgbClr val="595959"/>
                </a:solidFill>
                <a:latin typeface="Arial"/>
                <a:ea typeface="Arial"/>
                <a:cs typeface="Arial"/>
                <a:sym typeface="Arial"/>
              </a:rPr>
              <a:t> congestionadas del mundo. [1][2][3]</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61" name="Google Shape;61;p14"/>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62" name="Google Shape;62;p14"/>
          <p:cNvPicPr preferRelativeResize="0"/>
          <p:nvPr/>
        </p:nvPicPr>
        <p:blipFill rotWithShape="1">
          <a:blip r:embed="rId3">
            <a:alphaModFix/>
          </a:blip>
          <a:srcRect b="0" l="0" r="0" t="0"/>
          <a:stretch/>
        </p:blipFill>
        <p:spPr>
          <a:xfrm>
            <a:off x="1447800" y="2667000"/>
            <a:ext cx="5867400" cy="32083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2"/>
          <p:cNvSpPr/>
          <p:nvPr/>
        </p:nvSpPr>
        <p:spPr>
          <a:xfrm>
            <a:off x="5771768" y="267895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32"/>
          <p:cNvSpPr/>
          <p:nvPr/>
        </p:nvSpPr>
        <p:spPr>
          <a:xfrm>
            <a:off x="2228469" y="269436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32"/>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96" name="Google Shape;296;p32"/>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Cuadradas):</a:t>
            </a:r>
            <a:endParaRPr/>
          </a:p>
        </p:txBody>
      </p:sp>
      <p:sp>
        <p:nvSpPr>
          <p:cNvPr id="297" name="Google Shape;297;p32"/>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298" name="Google Shape;298;p32"/>
          <p:cNvSpPr txBox="1"/>
          <p:nvPr/>
        </p:nvSpPr>
        <p:spPr>
          <a:xfrm>
            <a:off x="2797935" y="4572000"/>
            <a:ext cx="9557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Cardinal</a:t>
            </a:r>
            <a:endParaRPr/>
          </a:p>
        </p:txBody>
      </p:sp>
      <p:sp>
        <p:nvSpPr>
          <p:cNvPr id="299" name="Google Shape;299;p32"/>
          <p:cNvSpPr txBox="1"/>
          <p:nvPr/>
        </p:nvSpPr>
        <p:spPr>
          <a:xfrm>
            <a:off x="6196042" y="4572000"/>
            <a:ext cx="12477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Cuadrantes</a:t>
            </a:r>
            <a:endParaRPr/>
          </a:p>
        </p:txBody>
      </p:sp>
      <p:sp>
        <p:nvSpPr>
          <p:cNvPr id="300" name="Google Shape;300;p32"/>
          <p:cNvSpPr/>
          <p:nvPr/>
        </p:nvSpPr>
        <p:spPr>
          <a:xfrm>
            <a:off x="2342574"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01" name="Google Shape;301;p32"/>
          <p:cNvSpPr/>
          <p:nvPr/>
        </p:nvSpPr>
        <p:spPr>
          <a:xfrm>
            <a:off x="2340458"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02" name="Google Shape;302;p32"/>
          <p:cNvSpPr/>
          <p:nvPr/>
        </p:nvSpPr>
        <p:spPr>
          <a:xfrm>
            <a:off x="2740686" y="3619501"/>
            <a:ext cx="1070272"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a:t>
            </a:r>
            <a:endParaRPr/>
          </a:p>
        </p:txBody>
      </p:sp>
      <p:sp>
        <p:nvSpPr>
          <p:cNvPr id="303" name="Google Shape;303;p32"/>
          <p:cNvSpPr/>
          <p:nvPr/>
        </p:nvSpPr>
        <p:spPr>
          <a:xfrm>
            <a:off x="1979645"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04" name="Google Shape;304;p32"/>
          <p:cNvSpPr/>
          <p:nvPr/>
        </p:nvSpPr>
        <p:spPr>
          <a:xfrm>
            <a:off x="2700153"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305" name="Google Shape;305;p32"/>
          <p:cNvSpPr/>
          <p:nvPr/>
        </p:nvSpPr>
        <p:spPr>
          <a:xfrm>
            <a:off x="5886651"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06" name="Google Shape;306;p32"/>
          <p:cNvSpPr/>
          <p:nvPr/>
        </p:nvSpPr>
        <p:spPr>
          <a:xfrm>
            <a:off x="5884535"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07" name="Google Shape;307;p32"/>
          <p:cNvSpPr/>
          <p:nvPr/>
        </p:nvSpPr>
        <p:spPr>
          <a:xfrm>
            <a:off x="6025528" y="3619501"/>
            <a:ext cx="1588743"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Tc-8</a:t>
            </a:r>
            <a:endParaRPr/>
          </a:p>
        </p:txBody>
      </p:sp>
      <p:sp>
        <p:nvSpPr>
          <p:cNvPr id="308" name="Google Shape;308;p32"/>
          <p:cNvSpPr/>
          <p:nvPr/>
        </p:nvSpPr>
        <p:spPr>
          <a:xfrm>
            <a:off x="5523722"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09" name="Google Shape;309;p32"/>
          <p:cNvSpPr/>
          <p:nvPr/>
        </p:nvSpPr>
        <p:spPr>
          <a:xfrm>
            <a:off x="6244230"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310" name="Google Shape;310;p32"/>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11" name="Google Shape;311;p32"/>
          <p:cNvCxnSpPr/>
          <p:nvPr/>
        </p:nvCxnSpPr>
        <p:spPr>
          <a:xfrm>
            <a:off x="53339" y="4022986"/>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12" name="Google Shape;312;p32"/>
          <p:cNvCxnSpPr/>
          <p:nvPr/>
        </p:nvCxnSpPr>
        <p:spPr>
          <a:xfrm>
            <a:off x="16002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13" name="Google Shape;313;p32"/>
          <p:cNvCxnSpPr/>
          <p:nvPr/>
        </p:nvCxnSpPr>
        <p:spPr>
          <a:xfrm>
            <a:off x="4953000" y="1949162"/>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314" name="Google Shape;314;p32"/>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315" name="Google Shape;315;p32"/>
          <p:cNvSpPr txBox="1"/>
          <p:nvPr/>
        </p:nvSpPr>
        <p:spPr>
          <a:xfrm>
            <a:off x="266855" y="4110335"/>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316" name="Google Shape;316;p32"/>
          <p:cNvSpPr txBox="1"/>
          <p:nvPr/>
        </p:nvSpPr>
        <p:spPr>
          <a:xfrm>
            <a:off x="152400" y="3035508"/>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pic>
        <p:nvPicPr>
          <p:cNvPr id="317" name="Google Shape;317;p32"/>
          <p:cNvPicPr preferRelativeResize="0"/>
          <p:nvPr/>
        </p:nvPicPr>
        <p:blipFill rotWithShape="1">
          <a:blip r:embed="rId3">
            <a:alphaModFix/>
          </a:blip>
          <a:srcRect b="0" l="0" r="0" t="0"/>
          <a:stretch/>
        </p:blipFill>
        <p:spPr>
          <a:xfrm>
            <a:off x="2553428" y="4897767"/>
            <a:ext cx="1444787" cy="1107307"/>
          </a:xfrm>
          <a:prstGeom prst="rect">
            <a:avLst/>
          </a:prstGeom>
          <a:noFill/>
          <a:ln>
            <a:noFill/>
          </a:ln>
        </p:spPr>
      </p:pic>
      <p:pic>
        <p:nvPicPr>
          <p:cNvPr id="318" name="Google Shape;318;p32"/>
          <p:cNvPicPr preferRelativeResize="0"/>
          <p:nvPr/>
        </p:nvPicPr>
        <p:blipFill rotWithShape="1">
          <a:blip r:embed="rId4">
            <a:alphaModFix/>
          </a:blip>
          <a:srcRect b="0" l="0" r="0" t="0"/>
          <a:stretch/>
        </p:blipFill>
        <p:spPr>
          <a:xfrm flipH="1">
            <a:off x="6095043" y="4897767"/>
            <a:ext cx="1444787" cy="11104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3"/>
          <p:cNvSpPr/>
          <p:nvPr/>
        </p:nvSpPr>
        <p:spPr>
          <a:xfrm flipH="1" rot="10800000">
            <a:off x="5640068" y="2711492"/>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33"/>
          <p:cNvSpPr/>
          <p:nvPr/>
        </p:nvSpPr>
        <p:spPr>
          <a:xfrm>
            <a:off x="1828804" y="2286000"/>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33"/>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26" name="Google Shape;326;p33"/>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Piramidales):</a:t>
            </a:r>
            <a:endParaRPr/>
          </a:p>
        </p:txBody>
      </p:sp>
      <p:sp>
        <p:nvSpPr>
          <p:cNvPr id="327" name="Google Shape;327;p33"/>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328" name="Google Shape;328;p33"/>
          <p:cNvSpPr txBox="1"/>
          <p:nvPr/>
        </p:nvSpPr>
        <p:spPr>
          <a:xfrm>
            <a:off x="2821677" y="4980928"/>
            <a:ext cx="10647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Piramidal</a:t>
            </a:r>
            <a:endParaRPr/>
          </a:p>
        </p:txBody>
      </p:sp>
      <p:sp>
        <p:nvSpPr>
          <p:cNvPr id="329" name="Google Shape;329;p33"/>
          <p:cNvSpPr txBox="1"/>
          <p:nvPr/>
        </p:nvSpPr>
        <p:spPr>
          <a:xfrm>
            <a:off x="6016119" y="4978394"/>
            <a:ext cx="229589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Piramidal Invertida</a:t>
            </a:r>
            <a:endParaRPr/>
          </a:p>
        </p:txBody>
      </p:sp>
      <p:sp>
        <p:nvSpPr>
          <p:cNvPr id="330" name="Google Shape;330;p33"/>
          <p:cNvSpPr/>
          <p:nvPr/>
        </p:nvSpPr>
        <p:spPr>
          <a:xfrm>
            <a:off x="2988306"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331" name="Google Shape;331;p33"/>
          <p:cNvSpPr/>
          <p:nvPr/>
        </p:nvSpPr>
        <p:spPr>
          <a:xfrm>
            <a:off x="6021065" y="2795790"/>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32" name="Google Shape;332;p33"/>
          <p:cNvSpPr/>
          <p:nvPr/>
        </p:nvSpPr>
        <p:spPr>
          <a:xfrm>
            <a:off x="6249665" y="3203103"/>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333" name="Google Shape;333;p33"/>
          <p:cNvSpPr/>
          <p:nvPr/>
        </p:nvSpPr>
        <p:spPr>
          <a:xfrm>
            <a:off x="5382775" y="2286000"/>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34" name="Google Shape;334;p33"/>
          <p:cNvSpPr/>
          <p:nvPr/>
        </p:nvSpPr>
        <p:spPr>
          <a:xfrm>
            <a:off x="6798305"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335" name="Google Shape;335;p33"/>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36" name="Google Shape;336;p33"/>
          <p:cNvCxnSpPr/>
          <p:nvPr/>
        </p:nvCxnSpPr>
        <p:spPr>
          <a:xfrm>
            <a:off x="53339" y="442938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37" name="Google Shape;337;p33"/>
          <p:cNvCxnSpPr/>
          <p:nvPr/>
        </p:nvCxnSpPr>
        <p:spPr>
          <a:xfrm>
            <a:off x="14478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38" name="Google Shape;338;p33"/>
          <p:cNvCxnSpPr/>
          <p:nvPr/>
        </p:nvCxnSpPr>
        <p:spPr>
          <a:xfrm>
            <a:off x="5257800" y="198039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339" name="Google Shape;339;p33"/>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340" name="Google Shape;340;p33"/>
          <p:cNvSpPr txBox="1"/>
          <p:nvPr/>
        </p:nvSpPr>
        <p:spPr>
          <a:xfrm>
            <a:off x="266855" y="4516729"/>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341" name="Google Shape;341;p33"/>
          <p:cNvSpPr txBox="1"/>
          <p:nvPr/>
        </p:nvSpPr>
        <p:spPr>
          <a:xfrm>
            <a:off x="152400" y="3184737"/>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sp>
        <p:nvSpPr>
          <p:cNvPr id="342" name="Google Shape;342;p33"/>
          <p:cNvSpPr/>
          <p:nvPr/>
        </p:nvSpPr>
        <p:spPr>
          <a:xfrm>
            <a:off x="6478265" y="3605011"/>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343" name="Google Shape;343;p33"/>
          <p:cNvSpPr/>
          <p:nvPr/>
        </p:nvSpPr>
        <p:spPr>
          <a:xfrm>
            <a:off x="6706865" y="4031917"/>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344" name="Google Shape;344;p33"/>
          <p:cNvSpPr/>
          <p:nvPr/>
        </p:nvSpPr>
        <p:spPr>
          <a:xfrm>
            <a:off x="2211066" y="4018086"/>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45" name="Google Shape;345;p33"/>
          <p:cNvSpPr/>
          <p:nvPr/>
        </p:nvSpPr>
        <p:spPr>
          <a:xfrm>
            <a:off x="2439666" y="3589091"/>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346" name="Google Shape;346;p33"/>
          <p:cNvSpPr/>
          <p:nvPr/>
        </p:nvSpPr>
        <p:spPr>
          <a:xfrm>
            <a:off x="2668266" y="3203103"/>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347" name="Google Shape;347;p33"/>
          <p:cNvSpPr/>
          <p:nvPr/>
        </p:nvSpPr>
        <p:spPr>
          <a:xfrm>
            <a:off x="2896866" y="2794330"/>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348" name="Google Shape;348;p33"/>
          <p:cNvSpPr/>
          <p:nvPr/>
        </p:nvSpPr>
        <p:spPr>
          <a:xfrm>
            <a:off x="1572776" y="2289591"/>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54" name="Google Shape;354;p34"/>
          <p:cNvSpPr txBox="1"/>
          <p:nvPr/>
        </p:nvSpPr>
        <p:spPr>
          <a:xfrm>
            <a:off x="367004" y="1127564"/>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Entrenamiento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55" name="Google Shape;355;p34"/>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cell phone&#10;&#10;Description generated with very high confidence" id="356" name="Google Shape;356;p34"/>
          <p:cNvPicPr preferRelativeResize="0"/>
          <p:nvPr/>
        </p:nvPicPr>
        <p:blipFill rotWithShape="1">
          <a:blip r:embed="rId3">
            <a:alphaModFix/>
          </a:blip>
          <a:srcRect b="0" l="0" r="0" t="0"/>
          <a:stretch/>
        </p:blipFill>
        <p:spPr>
          <a:xfrm>
            <a:off x="848344" y="1524000"/>
            <a:ext cx="7447312" cy="435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362" name="Google Shape;362;p35"/>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363" name="Google Shape;363;p35"/>
          <p:cNvPicPr preferRelativeResize="0"/>
          <p:nvPr/>
        </p:nvPicPr>
        <p:blipFill>
          <a:blip r:embed="rId3">
            <a:alphaModFix/>
          </a:blip>
          <a:stretch>
            <a:fillRect/>
          </a:stretch>
        </p:blipFill>
        <p:spPr>
          <a:xfrm>
            <a:off x="1388550" y="1037174"/>
            <a:ext cx="1864894" cy="4904926"/>
          </a:xfrm>
          <a:prstGeom prst="rect">
            <a:avLst/>
          </a:prstGeom>
          <a:noFill/>
          <a:ln>
            <a:noFill/>
          </a:ln>
        </p:spPr>
      </p:pic>
      <p:sp>
        <p:nvSpPr>
          <p:cNvPr id="364" name="Google Shape;364;p35"/>
          <p:cNvSpPr txBox="1"/>
          <p:nvPr/>
        </p:nvSpPr>
        <p:spPr>
          <a:xfrm>
            <a:off x="304802" y="61261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Ejemplos de Redes Entrenadas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365" name="Google Shape;365;p35"/>
          <p:cNvPicPr preferRelativeResize="0"/>
          <p:nvPr/>
        </p:nvPicPr>
        <p:blipFill>
          <a:blip r:embed="rId4">
            <a:alphaModFix/>
          </a:blip>
          <a:stretch>
            <a:fillRect/>
          </a:stretch>
        </p:blipFill>
        <p:spPr>
          <a:xfrm>
            <a:off x="5628200" y="960975"/>
            <a:ext cx="2135874" cy="5084226"/>
          </a:xfrm>
          <a:prstGeom prst="rect">
            <a:avLst/>
          </a:prstGeom>
          <a:noFill/>
          <a:ln>
            <a:noFill/>
          </a:ln>
        </p:spPr>
      </p:pic>
      <p:sp>
        <p:nvSpPr>
          <p:cNvPr id="366" name="Google Shape;366;p35"/>
          <p:cNvSpPr txBox="1"/>
          <p:nvPr/>
        </p:nvSpPr>
        <p:spPr>
          <a:xfrm>
            <a:off x="458200"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100 Neuronas</a:t>
            </a:r>
            <a:endParaRPr b="1"/>
          </a:p>
          <a:p>
            <a:pPr indent="0" lvl="0" marL="0" rtl="0" algn="r">
              <a:spcBef>
                <a:spcPts val="0"/>
              </a:spcBef>
              <a:spcAft>
                <a:spcPts val="0"/>
              </a:spcAft>
              <a:buNone/>
            </a:pPr>
            <a:r>
              <a:rPr b="1" lang="es-MX"/>
              <a:t>4 Capas</a:t>
            </a:r>
            <a:endParaRPr b="1"/>
          </a:p>
        </p:txBody>
      </p:sp>
      <p:sp>
        <p:nvSpPr>
          <p:cNvPr id="367" name="Google Shape;367;p35"/>
          <p:cNvSpPr txBox="1"/>
          <p:nvPr/>
        </p:nvSpPr>
        <p:spPr>
          <a:xfrm>
            <a:off x="4782925"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88 </a:t>
            </a:r>
            <a:r>
              <a:rPr b="1" lang="es-MX"/>
              <a:t>Neuronas</a:t>
            </a:r>
            <a:endParaRPr b="1"/>
          </a:p>
          <a:p>
            <a:pPr indent="0" lvl="0" marL="0" rtl="0" algn="r">
              <a:spcBef>
                <a:spcPts val="0"/>
              </a:spcBef>
              <a:spcAft>
                <a:spcPts val="0"/>
              </a:spcAft>
              <a:buNone/>
            </a:pPr>
            <a:r>
              <a:rPr b="1" lang="es-MX"/>
              <a:t>3 Capas</a:t>
            </a:r>
            <a:endParaRPr b="1"/>
          </a:p>
        </p:txBody>
      </p:sp>
      <p:sp>
        <p:nvSpPr>
          <p:cNvPr id="368" name="Google Shape;368;p35"/>
          <p:cNvSpPr/>
          <p:nvPr/>
        </p:nvSpPr>
        <p:spPr>
          <a:xfrm>
            <a:off x="13597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56282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6"/>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375" name="Google Shape;375;p36"/>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Tipos de Entradas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76" name="Google Shape;376;p3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377" name="Google Shape;377;p36"/>
          <p:cNvPicPr preferRelativeResize="0"/>
          <p:nvPr/>
        </p:nvPicPr>
        <p:blipFill>
          <a:blip r:embed="rId3">
            <a:alphaModFix/>
          </a:blip>
          <a:stretch>
            <a:fillRect/>
          </a:stretch>
        </p:blipFill>
        <p:spPr>
          <a:xfrm>
            <a:off x="1447800" y="1346574"/>
            <a:ext cx="6096000" cy="457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383" name="Google Shape;383;p37"/>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Geometría</a:t>
            </a:r>
            <a:r>
              <a:rPr b="1" lang="es-MX" sz="2000">
                <a:solidFill>
                  <a:srgbClr val="953734"/>
                </a:solidFill>
              </a:rPr>
              <a:t> en </a:t>
            </a:r>
            <a:r>
              <a:rPr b="1" lang="es-MX" sz="2000">
                <a:solidFill>
                  <a:srgbClr val="953734"/>
                </a:solidFill>
              </a:rPr>
              <a:t>topología</a:t>
            </a:r>
            <a:r>
              <a:rPr b="1" lang="es-MX" sz="2000">
                <a:solidFill>
                  <a:srgbClr val="953734"/>
                </a:solidFill>
              </a:rPr>
              <a:t> de las redes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84" name="Google Shape;384;p37"/>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385" name="Google Shape;385;p37"/>
          <p:cNvPicPr preferRelativeResize="0"/>
          <p:nvPr/>
        </p:nvPicPr>
        <p:blipFill>
          <a:blip r:embed="rId3">
            <a:alphaModFix/>
          </a:blip>
          <a:stretch>
            <a:fillRect/>
          </a:stretch>
        </p:blipFill>
        <p:spPr>
          <a:xfrm>
            <a:off x="1524000" y="1387841"/>
            <a:ext cx="6096000" cy="4572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391" name="Google Shape;391;p38"/>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Tamaño de la Experiencia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92" name="Google Shape;392;p3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393" name="Google Shape;393;p38"/>
          <p:cNvPicPr preferRelativeResize="0"/>
          <p:nvPr/>
        </p:nvPicPr>
        <p:blipFill>
          <a:blip r:embed="rId3">
            <a:alphaModFix/>
          </a:blip>
          <a:stretch>
            <a:fillRect/>
          </a:stretch>
        </p:blipFill>
        <p:spPr>
          <a:xfrm>
            <a:off x="516925" y="1462500"/>
            <a:ext cx="8110140" cy="4561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399" name="Google Shape;399;p39"/>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Gama - Descuento del refuerzo futuro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00" name="Google Shape;400;p39"/>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01" name="Google Shape;401;p39"/>
          <p:cNvPicPr preferRelativeResize="0"/>
          <p:nvPr/>
        </p:nvPicPr>
        <p:blipFill>
          <a:blip r:embed="rId3">
            <a:alphaModFix/>
          </a:blip>
          <a:stretch>
            <a:fillRect/>
          </a:stretch>
        </p:blipFill>
        <p:spPr>
          <a:xfrm>
            <a:off x="437425" y="1393675"/>
            <a:ext cx="8269150" cy="4651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07" name="Google Shape;407;p40"/>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MultiAgentes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08" name="Google Shape;408;p40"/>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09" name="Google Shape;409;p40"/>
          <p:cNvPicPr preferRelativeResize="0"/>
          <p:nvPr/>
        </p:nvPicPr>
        <p:blipFill>
          <a:blip r:embed="rId3">
            <a:alphaModFix/>
          </a:blip>
          <a:stretch>
            <a:fillRect/>
          </a:stretch>
        </p:blipFill>
        <p:spPr>
          <a:xfrm>
            <a:off x="461875" y="1385412"/>
            <a:ext cx="8220230" cy="4623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1"/>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Conclusiones</a:t>
            </a:r>
            <a:r>
              <a:rPr b="1" lang="es-MX" sz="3000">
                <a:solidFill>
                  <a:srgbClr val="E36C09"/>
                </a:solidFill>
                <a:latin typeface="Arial"/>
                <a:ea typeface="Arial"/>
                <a:cs typeface="Arial"/>
                <a:sym typeface="Arial"/>
              </a:rPr>
              <a:t> </a:t>
            </a:r>
            <a:r>
              <a:rPr b="1" lang="es-MX" sz="3000">
                <a:solidFill>
                  <a:srgbClr val="E36C09"/>
                </a:solidFill>
              </a:rPr>
              <a:t>Generales</a:t>
            </a:r>
            <a:endParaRPr/>
          </a:p>
        </p:txBody>
      </p:sp>
      <p:sp>
        <p:nvSpPr>
          <p:cNvPr id="415" name="Google Shape;415;p41"/>
          <p:cNvSpPr txBox="1"/>
          <p:nvPr/>
        </p:nvSpPr>
        <p:spPr>
          <a:xfrm>
            <a:off x="464950" y="1143000"/>
            <a:ext cx="7764600" cy="4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Conclusiones</a:t>
            </a:r>
            <a:endParaRPr b="1" sz="2000">
              <a:solidFill>
                <a:srgbClr val="953734"/>
              </a:solidFill>
            </a:endParaRPr>
          </a:p>
          <a:p>
            <a:pPr indent="0" lvl="0" marL="0" marR="0" rtl="0" algn="l">
              <a:spcBef>
                <a:spcPts val="0"/>
              </a:spcBef>
              <a:spcAft>
                <a:spcPts val="0"/>
              </a:spcAft>
              <a:buNone/>
            </a:pPr>
            <a:r>
              <a:t/>
            </a:r>
            <a:endParaRPr b="1" sz="2000">
              <a:solidFill>
                <a:srgbClr val="953734"/>
              </a:solidFill>
            </a:endParaRPr>
          </a:p>
          <a:p>
            <a:pPr indent="-355600" lvl="0" marL="457200" marR="0" rtl="0" algn="l">
              <a:spcBef>
                <a:spcPts val="0"/>
              </a:spcBef>
              <a:spcAft>
                <a:spcPts val="0"/>
              </a:spcAft>
              <a:buClr>
                <a:srgbClr val="953734"/>
              </a:buClr>
              <a:buSzPts val="2000"/>
              <a:buFont typeface="Arial"/>
              <a:buChar char="●"/>
            </a:pPr>
            <a:r>
              <a:rPr b="1" lang="es-MX" sz="2000"/>
              <a:t>Se puede observar como cada uno de los </a:t>
            </a:r>
            <a:r>
              <a:rPr b="1" lang="es-MX" sz="2000"/>
              <a:t>parámetros</a:t>
            </a:r>
            <a:r>
              <a:rPr b="1" lang="es-MX" sz="2000"/>
              <a:t> de </a:t>
            </a:r>
            <a:r>
              <a:rPr b="1" lang="es-MX" sz="2000"/>
              <a:t>descripción</a:t>
            </a:r>
            <a:r>
              <a:rPr b="1" lang="es-MX" sz="2000"/>
              <a:t> de la red contribuyen y afectan el desempeño de la red neural, </a:t>
            </a:r>
            <a:r>
              <a:rPr b="1" lang="es-MX" sz="2000"/>
              <a:t>así</a:t>
            </a:r>
            <a:r>
              <a:rPr b="1" lang="es-MX" sz="2000"/>
              <a:t> como complican o facilitan el aprendizaje, y encontrando mejores soluciones.</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El valor de un </a:t>
            </a:r>
            <a:r>
              <a:rPr b="1" lang="es-MX" sz="2000"/>
              <a:t>parámetro</a:t>
            </a:r>
            <a:r>
              <a:rPr b="1" lang="es-MX" sz="2000"/>
              <a:t> puede </a:t>
            </a:r>
            <a:r>
              <a:rPr b="1" lang="es-MX" sz="2000"/>
              <a:t>minimizar</a:t>
            </a:r>
            <a:r>
              <a:rPr b="1" lang="es-MX" sz="2000"/>
              <a:t> la probabilidad de encontrar la </a:t>
            </a:r>
            <a:r>
              <a:rPr b="1" lang="es-MX" sz="2000"/>
              <a:t>solución</a:t>
            </a:r>
            <a:r>
              <a:rPr b="1" lang="es-MX" sz="2000"/>
              <a:t> en el espacio problema, es por ello que el uso de </a:t>
            </a:r>
            <a:r>
              <a:rPr b="1" lang="es-MX" sz="2000"/>
              <a:t>heurísticas</a:t>
            </a:r>
            <a:r>
              <a:rPr b="1" lang="es-MX" sz="2000"/>
              <a:t> e </a:t>
            </a:r>
            <a:r>
              <a:rPr b="1" lang="es-MX" sz="2000"/>
              <a:t>información</a:t>
            </a:r>
            <a:r>
              <a:rPr b="1" lang="es-MX" sz="2000"/>
              <a:t> sobre previas investigaciones es crucial para el </a:t>
            </a:r>
            <a:r>
              <a:rPr b="1" lang="es-MX" sz="2000"/>
              <a:t>éxito</a:t>
            </a:r>
            <a:r>
              <a:rPr b="1" lang="es-MX" sz="2000"/>
              <a:t> de implementaciones reales.</a:t>
            </a:r>
            <a:endParaRPr b="1" sz="2000"/>
          </a:p>
        </p:txBody>
      </p:sp>
      <p:sp>
        <p:nvSpPr>
          <p:cNvPr id="416" name="Google Shape;416;p41"/>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Introducción</a:t>
            </a:r>
            <a:endParaRPr/>
          </a:p>
        </p:txBody>
      </p:sp>
      <p:sp>
        <p:nvSpPr>
          <p:cNvPr id="68" name="Google Shape;68;p15"/>
          <p:cNvSpPr txBox="1"/>
          <p:nvPr/>
        </p:nvSpPr>
        <p:spPr>
          <a:xfrm>
            <a:off x="304800" y="1267408"/>
            <a:ext cx="79248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Problemas asociados al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69" name="Google Shape;69;p15"/>
          <p:cNvPicPr preferRelativeResize="0"/>
          <p:nvPr/>
        </p:nvPicPr>
        <p:blipFill rotWithShape="1">
          <a:blip r:embed="rId3">
            <a:alphaModFix/>
          </a:blip>
          <a:srcRect b="23333" l="0" r="0" t="21111"/>
          <a:stretch/>
        </p:blipFill>
        <p:spPr>
          <a:xfrm>
            <a:off x="2921519" y="1752599"/>
            <a:ext cx="2573866" cy="1906568"/>
          </a:xfrm>
          <a:prstGeom prst="rect">
            <a:avLst/>
          </a:prstGeom>
          <a:noFill/>
          <a:ln>
            <a:noFill/>
          </a:ln>
        </p:spPr>
      </p:pic>
      <p:sp>
        <p:nvSpPr>
          <p:cNvPr id="70" name="Google Shape;70;p15"/>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moke" id="71" name="Google Shape;71;p15"/>
          <p:cNvPicPr preferRelativeResize="0"/>
          <p:nvPr/>
        </p:nvPicPr>
        <p:blipFill rotWithShape="1">
          <a:blip r:embed="rId4">
            <a:alphaModFix/>
          </a:blip>
          <a:srcRect b="0" l="0" r="0" t="0"/>
          <a:stretch/>
        </p:blipFill>
        <p:spPr>
          <a:xfrm>
            <a:off x="6858000" y="4249575"/>
            <a:ext cx="1234772" cy="1713165"/>
          </a:xfrm>
          <a:prstGeom prst="rect">
            <a:avLst/>
          </a:prstGeom>
          <a:noFill/>
          <a:ln>
            <a:noFill/>
          </a:ln>
        </p:spPr>
      </p:pic>
      <p:pic>
        <p:nvPicPr>
          <p:cNvPr descr="Resultado de imagen para money" id="72" name="Google Shape;72;p15"/>
          <p:cNvPicPr preferRelativeResize="0"/>
          <p:nvPr/>
        </p:nvPicPr>
        <p:blipFill rotWithShape="1">
          <a:blip r:embed="rId5">
            <a:alphaModFix/>
          </a:blip>
          <a:srcRect b="0" l="0" r="0" t="0"/>
          <a:stretch/>
        </p:blipFill>
        <p:spPr>
          <a:xfrm>
            <a:off x="3079740" y="3995397"/>
            <a:ext cx="2257425" cy="2019300"/>
          </a:xfrm>
          <a:prstGeom prst="rect">
            <a:avLst/>
          </a:prstGeom>
          <a:noFill/>
          <a:ln>
            <a:noFill/>
          </a:ln>
        </p:spPr>
      </p:pic>
      <p:sp>
        <p:nvSpPr>
          <p:cNvPr id="73" name="Google Shape;73;p15"/>
          <p:cNvSpPr/>
          <p:nvPr/>
        </p:nvSpPr>
        <p:spPr>
          <a:xfrm rot="5400000">
            <a:off x="4419202"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15"/>
          <p:cNvSpPr/>
          <p:nvPr/>
        </p:nvSpPr>
        <p:spPr>
          <a:xfrm rot="-5400000">
            <a:off x="7320264" y="5070309"/>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Resultado de imagen para time" id="75" name="Google Shape;75;p15"/>
          <p:cNvPicPr preferRelativeResize="0"/>
          <p:nvPr/>
        </p:nvPicPr>
        <p:blipFill rotWithShape="1">
          <a:blip r:embed="rId6">
            <a:alphaModFix/>
          </a:blip>
          <a:srcRect b="0" l="0" r="0" t="0"/>
          <a:stretch/>
        </p:blipFill>
        <p:spPr>
          <a:xfrm>
            <a:off x="685800" y="4280699"/>
            <a:ext cx="1501770" cy="1501770"/>
          </a:xfrm>
          <a:prstGeom prst="rect">
            <a:avLst/>
          </a:prstGeom>
          <a:noFill/>
          <a:ln>
            <a:noFill/>
          </a:ln>
        </p:spPr>
      </p:pic>
      <p:sp>
        <p:nvSpPr>
          <p:cNvPr id="76" name="Google Shape;76;p15"/>
          <p:cNvSpPr/>
          <p:nvPr/>
        </p:nvSpPr>
        <p:spPr>
          <a:xfrm rot="-5400000">
            <a:off x="476241"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 name="Google Shape;77;p15"/>
          <p:cNvCxnSpPr>
            <a:stCxn id="69" idx="2"/>
            <a:endCxn id="72" idx="0"/>
          </p:cNvCxnSpPr>
          <p:nvPr/>
        </p:nvCxnSpPr>
        <p:spPr>
          <a:xfrm flipH="1" rot="-5400000">
            <a:off x="4040602" y="3827017"/>
            <a:ext cx="336300" cy="600"/>
          </a:xfrm>
          <a:prstGeom prst="curvedConnector3">
            <a:avLst>
              <a:gd fmla="val 49989"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8" name="Google Shape;78;p15"/>
          <p:cNvCxnSpPr>
            <a:stCxn id="69" idx="1"/>
            <a:endCxn id="75" idx="0"/>
          </p:cNvCxnSpPr>
          <p:nvPr/>
        </p:nvCxnSpPr>
        <p:spPr>
          <a:xfrm flipH="1">
            <a:off x="1436819" y="2705883"/>
            <a:ext cx="1484700" cy="15747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9" name="Google Shape;79;p15"/>
          <p:cNvCxnSpPr>
            <a:stCxn id="69" idx="3"/>
            <a:endCxn id="71" idx="0"/>
          </p:cNvCxnSpPr>
          <p:nvPr/>
        </p:nvCxnSpPr>
        <p:spPr>
          <a:xfrm>
            <a:off x="5495385" y="2705883"/>
            <a:ext cx="1980000" cy="15438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pic>
        <p:nvPicPr>
          <p:cNvPr descr="Resultado de imagen para vehiculo icono" id="80" name="Google Shape;80;p15"/>
          <p:cNvPicPr preferRelativeResize="0"/>
          <p:nvPr/>
        </p:nvPicPr>
        <p:blipFill rotWithShape="1">
          <a:blip r:embed="rId7">
            <a:alphaModFix/>
          </a:blip>
          <a:srcRect b="0" l="0" r="0" t="0"/>
          <a:stretch/>
        </p:blipFill>
        <p:spPr>
          <a:xfrm>
            <a:off x="6717512" y="1293545"/>
            <a:ext cx="1501770" cy="1501770"/>
          </a:xfrm>
          <a:prstGeom prst="rect">
            <a:avLst/>
          </a:prstGeom>
          <a:noFill/>
          <a:ln>
            <a:noFill/>
          </a:ln>
        </p:spPr>
      </p:pic>
      <p:sp>
        <p:nvSpPr>
          <p:cNvPr id="81" name="Google Shape;81;p15"/>
          <p:cNvSpPr/>
          <p:nvPr/>
        </p:nvSpPr>
        <p:spPr>
          <a:xfrm rot="-5400000">
            <a:off x="7681325" y="1858186"/>
            <a:ext cx="982066" cy="685800"/>
          </a:xfrm>
          <a:prstGeom prst="stripedRightArrow">
            <a:avLst>
              <a:gd fmla="val 50000" name="adj1"/>
              <a:gd fmla="val 50000" name="adj2"/>
            </a:avLst>
          </a:prstGeom>
          <a:gradFill>
            <a:gsLst>
              <a:gs pos="0">
                <a:srgbClr val="A0C94A"/>
              </a:gs>
              <a:gs pos="100000">
                <a:srgbClr val="DBFF9C"/>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 name="Google Shape;82;p15"/>
          <p:cNvCxnSpPr>
            <a:stCxn id="69" idx="3"/>
            <a:endCxn id="80" idx="1"/>
          </p:cNvCxnSpPr>
          <p:nvPr/>
        </p:nvCxnSpPr>
        <p:spPr>
          <a:xfrm flipH="1" rot="10800000">
            <a:off x="5495385" y="2044383"/>
            <a:ext cx="1222200" cy="661500"/>
          </a:xfrm>
          <a:prstGeom prst="curvedConnector3">
            <a:avLst>
              <a:gd fmla="val 49997"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2"/>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Conclusiones </a:t>
            </a:r>
            <a:r>
              <a:rPr b="1" lang="es-MX" sz="3000">
                <a:solidFill>
                  <a:srgbClr val="E36C09"/>
                </a:solidFill>
              </a:rPr>
              <a:t>Generales</a:t>
            </a:r>
            <a:endParaRPr/>
          </a:p>
        </p:txBody>
      </p:sp>
      <p:sp>
        <p:nvSpPr>
          <p:cNvPr id="422" name="Google Shape;422;p42"/>
          <p:cNvSpPr txBox="1"/>
          <p:nvPr/>
        </p:nvSpPr>
        <p:spPr>
          <a:xfrm>
            <a:off x="464950" y="1066800"/>
            <a:ext cx="7764600" cy="4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Conclusiones</a:t>
            </a:r>
            <a:endParaRPr b="1" sz="2000">
              <a:solidFill>
                <a:srgbClr val="953734"/>
              </a:solidFill>
            </a:endParaRPr>
          </a:p>
          <a:p>
            <a:pPr indent="0" lvl="0" marL="0" marR="0" rtl="0" algn="l">
              <a:spcBef>
                <a:spcPts val="0"/>
              </a:spcBef>
              <a:spcAft>
                <a:spcPts val="0"/>
              </a:spcAft>
              <a:buNone/>
            </a:pPr>
            <a:r>
              <a:t/>
            </a:r>
            <a:endParaRPr b="1" sz="2000">
              <a:solidFill>
                <a:srgbClr val="953734"/>
              </a:solidFill>
            </a:endParaRPr>
          </a:p>
          <a:p>
            <a:pPr indent="-355600" lvl="0" marL="457200" marR="0" rtl="0" algn="l">
              <a:spcBef>
                <a:spcPts val="0"/>
              </a:spcBef>
              <a:spcAft>
                <a:spcPts val="0"/>
              </a:spcAft>
              <a:buSzPts val="2000"/>
              <a:buChar char="●"/>
            </a:pPr>
            <a:r>
              <a:rPr b="1" lang="es-MX" sz="2000"/>
              <a:t>El tamaño de la librería de experiencias es un punto crítico que contribuye al correcto entrenamiento de la red, las librerías de experiencias de tamaño reducido tienen una alta probabilidad de no encontrar una solución aceptable durante la etapa de entrenamiento.</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El valor del descuento del valor futuro tiene un factor decisivo en el desempeño de la red, mientras un valor tienda a la unidad el desempeño de la red se verá disminuido, por lo que es conveniente hacer un barrido de valores de gamma para cualquier aplicación de red neuronal con el fin de encontrar los valores donde las redes tienen un mejor desempeño para cada problemática en particular.</a:t>
            </a:r>
            <a:endParaRPr b="1" sz="2000"/>
          </a:p>
        </p:txBody>
      </p:sp>
      <p:sp>
        <p:nvSpPr>
          <p:cNvPr id="423" name="Google Shape;423;p42"/>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3"/>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429" name="Google Shape;429;p43"/>
          <p:cNvSpPr txBox="1"/>
          <p:nvPr/>
        </p:nvSpPr>
        <p:spPr>
          <a:xfrm>
            <a:off x="289248" y="1143000"/>
            <a:ext cx="8626151" cy="458587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[1] 	“Inrix global traffic scorecard,” http://inrix.com/scorecard/, (Accessed on 07/23/2018).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[2]	Full ranking — tomtom traffic index. (Accessed on 07/23/2018). [Online]. Available: https://www.tomtom.com/engb/trafficindex/list?citySize = LARGEcontinent = ALLcountry = ALL</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[3]	M. ctsEMBARDQ. How is mexico reacting to environment changes? — cts mexico. [Online]. Available: </a:t>
            </a:r>
            <a:r>
              <a:rPr lang="es-MX" sz="1800" u="sng">
                <a:solidFill>
                  <a:schemeClr val="hlink"/>
                </a:solidFill>
                <a:latin typeface="Arial"/>
                <a:ea typeface="Arial"/>
                <a:cs typeface="Arial"/>
                <a:sym typeface="Arial"/>
                <a:hlinkClick r:id="rId3"/>
              </a:rPr>
              <a:t>http://www.ctsmexico.org/why-sustainable-transport/</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[4] 	</a:t>
            </a:r>
            <a:r>
              <a:rPr lang="es-MX" sz="1800">
                <a:solidFill>
                  <a:schemeClr val="dk1"/>
                </a:solidFill>
                <a:latin typeface="Calibri"/>
                <a:ea typeface="Calibri"/>
                <a:cs typeface="Calibri"/>
                <a:sym typeface="Calibri"/>
              </a:rPr>
              <a:t>C. Ress, “On the way to automated driving - an oem perspective,” pp. 1–4, March</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30" name="Google Shape;430;p43"/>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436" name="Google Shape;436;p44"/>
          <p:cNvSpPr txBox="1"/>
          <p:nvPr/>
        </p:nvSpPr>
        <p:spPr>
          <a:xfrm>
            <a:off x="289248" y="1143000"/>
            <a:ext cx="8626151" cy="43088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[5]	L. Fridman, B. Jenik, and J. Terwilliger, “Deeptraffic: Driving fast through dense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traffic with deep reinforcement learning,”CoRR, vol. abs/1801.02805, 2018. [Online].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Available: http://arxiv.org/abs/1801.02805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[6] B. Kim, C. M. Kang, S. Lee, H. Chae, J. Kim, C. C. Chung, and J. W.</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Choi, “Probabilistic vehicle trajectory prediction over occupancy grid map via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recurrent neural network,”CoRR, vol. abs/1704.07049, 2017. [Online]. Available:</a:t>
            </a:r>
            <a:endParaRPr/>
          </a:p>
          <a:p>
            <a:pPr indent="0" lvl="0" marL="0" marR="0" rtl="0" algn="l">
              <a:spcBef>
                <a:spcPts val="0"/>
              </a:spcBef>
              <a:spcAft>
                <a:spcPts val="0"/>
              </a:spcAft>
              <a:buNone/>
            </a:pPr>
            <a:r>
              <a:rPr lang="es-MX" sz="1800" u="sng">
                <a:solidFill>
                  <a:schemeClr val="hlink"/>
                </a:solidFill>
                <a:latin typeface="Calibri"/>
                <a:ea typeface="Calibri"/>
                <a:cs typeface="Calibri"/>
                <a:sym typeface="Calibri"/>
                <a:hlinkClick r:id="rId3"/>
              </a:rPr>
              <a:t>http://arxiv.org/abs/1704.07049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[7]	W. S. McCulloch and W. Pitts, “A logical calculus of the ideas immanent in nervous activity,” </a:t>
            </a:r>
            <a:r>
              <a:rPr i="1" lang="es-MX" sz="1800">
                <a:solidFill>
                  <a:schemeClr val="dk1"/>
                </a:solidFill>
                <a:latin typeface="Calibri"/>
                <a:ea typeface="Calibri"/>
                <a:cs typeface="Calibri"/>
                <a:sym typeface="Calibri"/>
              </a:rPr>
              <a:t>The bulletin of mathematical biophysics</a:t>
            </a:r>
            <a:r>
              <a:rPr lang="es-MX" sz="1800">
                <a:solidFill>
                  <a:schemeClr val="dk1"/>
                </a:solidFill>
                <a:latin typeface="Calibri"/>
                <a:ea typeface="Calibri"/>
                <a:cs typeface="Calibri"/>
                <a:sym typeface="Calibri"/>
              </a:rPr>
              <a:t>, vol. 5, no. 4, pp. 115–133, Dec 1943. [Online]. Available: https://doi.org/10.1007/BF02478259</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37" name="Google Shape;437;p44"/>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4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443" name="Google Shape;443;p45"/>
          <p:cNvSpPr txBox="1"/>
          <p:nvPr/>
        </p:nvSpPr>
        <p:spPr>
          <a:xfrm>
            <a:off x="289248" y="1143000"/>
            <a:ext cx="8626151"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[8]	R. S. Sutton and A. G. Barto, Reinforcement learning: an introduction. MIT Press,1998</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[9]	I. S. Alex Krizhevsky and G. E. Hinton, “Imagenet classification with deep convolutional neural networks.”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[10]	K. Simonyan and A. Zisserman, “Very deep convolutional networks for large-scale image recognition.”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[11] K. He, X. Zhang, S. Ren, and J. Sun, “Deep residual learning for image recognition,” </a:t>
            </a:r>
            <a:r>
              <a:rPr i="1" lang="es-MX" sz="1800">
                <a:solidFill>
                  <a:schemeClr val="dk1"/>
                </a:solidFill>
                <a:latin typeface="Calibri"/>
                <a:ea typeface="Calibri"/>
                <a:cs typeface="Calibri"/>
                <a:sym typeface="Calibri"/>
              </a:rPr>
              <a:t>CoRR</a:t>
            </a:r>
            <a:r>
              <a:rPr lang="es-MX" sz="1800">
                <a:solidFill>
                  <a:schemeClr val="dk1"/>
                </a:solidFill>
                <a:latin typeface="Calibri"/>
                <a:ea typeface="Calibri"/>
                <a:cs typeface="Calibri"/>
                <a:sym typeface="Calibri"/>
              </a:rPr>
              <a:t>, vol. abs/1512.03385, 2015. [Online]. Available: </a:t>
            </a:r>
            <a:r>
              <a:rPr lang="es-MX" sz="1800" u="sng">
                <a:solidFill>
                  <a:schemeClr val="hlink"/>
                </a:solidFill>
                <a:latin typeface="Calibri"/>
                <a:ea typeface="Calibri"/>
                <a:cs typeface="Calibri"/>
                <a:sym typeface="Calibri"/>
                <a:hlinkClick r:id="rId3"/>
              </a:rPr>
              <a:t>http://arxiv.org/abs/1512.03385</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[12] K. Cho, B. van Merrienboer, D. Bahdanau, and Y. Bengio, “On the properties of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neural machine translation: Encoder-decoder approaches,” CoRR, vol. abs/1409.1259,</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2014. [Online]. Available: </a:t>
            </a:r>
            <a:r>
              <a:rPr lang="es-MX" sz="1800" u="sng">
                <a:solidFill>
                  <a:schemeClr val="hlink"/>
                </a:solidFill>
                <a:latin typeface="Calibri"/>
                <a:ea typeface="Calibri"/>
                <a:cs typeface="Calibri"/>
                <a:sym typeface="Calibri"/>
                <a:hlinkClick r:id="rId4"/>
              </a:rPr>
              <a:t>http://arxiv.org/abs/1409.1259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44" name="Google Shape;444;p45"/>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6"/>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450" name="Google Shape;450;p46"/>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[13]  S. Ainsworth and R. Lowe, Representational Learning. Boston, MA: Springer</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US, 2012, pp. 2832{2835. [Online]. Available: https://doi.org/10.1007/978-1-</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4419-1428-6 524</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[14] S. J. Russell and P. Norvig, Articial intelligence: a modern approach. Pearson,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2018.</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[15] J. Wojtusiak, Machine Learning. Boston, MA: Springer US, 2012, pp.</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2082{2083. [Online]. Available: https://doi.org/10.1007/978-1-4419-1428-6 1927</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[16] L. Fridman, \Mit 6.s094: Deep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https://www.youtube.com/watch?v-6INDaLcuJY&amp;list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PLrAXtmErZgOeiKm4sgNOknGvNjby9efdf&amp;index1</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51" name="Google Shape;451;p4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457" name="Google Shape;457;p47"/>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[17] </a:t>
            </a:r>
            <a:r>
              <a:rPr lang="es-MX" sz="2000">
                <a:solidFill>
                  <a:schemeClr val="dk1"/>
                </a:solidFill>
                <a:latin typeface="Calibri"/>
                <a:ea typeface="Calibri"/>
                <a:cs typeface="Calibri"/>
                <a:sym typeface="Calibri"/>
              </a:rPr>
              <a:t>L. Fridman</a:t>
            </a:r>
            <a:r>
              <a:rPr lang="es-MX" sz="2000">
                <a:solidFill>
                  <a:schemeClr val="dk1"/>
                </a:solidFill>
                <a:latin typeface="Calibri"/>
                <a:ea typeface="Calibri"/>
                <a:cs typeface="Calibri"/>
                <a:sym typeface="Calibri"/>
              </a:rPr>
              <a:t>, \Mit 6.s094: Self-driving cars,"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OCjqIgxwHw&amp;list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PLrAXtmErZgOeiKm4sgNOknGvNjby9efdf&amp;index3</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[18] ||, \Mit 6.s094: Deep reinforcement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MQ6pP65o7OM&amp;index4&amp;list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[19] C. Hoel, K. Wol, and L. Laine, \Automated speed and lane change decision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making using deep reinforcement learning," CoRR, vol. abs/1803.10056, 2018.</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[Online]. Available: http://arxiv.org/abs/1803.10056</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58" name="Google Shape;458;p47"/>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464" name="Google Shape;464;p48"/>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 S. Shalev-Shwartz, S. Shammah, and A. Shashua, \Safe, multi-agent,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reinforcement learning for autonomous driving," CoRR, vol. 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2016. [Online]. Available: </a:t>
            </a:r>
            <a:r>
              <a:rPr lang="es-MX" sz="2000" u="sng">
                <a:solidFill>
                  <a:schemeClr val="hlink"/>
                </a:solidFill>
                <a:latin typeface="Calibri"/>
                <a:ea typeface="Calibri"/>
                <a:cs typeface="Calibri"/>
                <a:sym typeface="Calibri"/>
                <a:hlinkClick r:id="rId3"/>
              </a:rPr>
              <a:t>http://arxiv.org/abs/1610.03295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[21] Gong, Xun, Guo, Feng, Sun, Jing, Zhao, and Ding, \Evaluation of the energy</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eciency in a mixed trac with automated vehicles and human controlled</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vehicles," [1806.00377] Evaluation of the Energy Eciency in a Mixed Trac</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with Automated Vehicles and Human Controlled Vehicles, Jun 2018. [Online].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Available: https://arxiv.org/abs/1806.00377</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65" name="Google Shape;465;p4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pic>
        <p:nvPicPr>
          <p:cNvPr descr="Imagen PPT UAG NEW-03.jpg" id="470" name="Google Shape;470;p49"/>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del Problema</a:t>
            </a:r>
            <a:endParaRPr/>
          </a:p>
        </p:txBody>
      </p:sp>
      <p:sp>
        <p:nvSpPr>
          <p:cNvPr id="88" name="Google Shape;88;p16"/>
          <p:cNvSpPr txBox="1"/>
          <p:nvPr/>
        </p:nvSpPr>
        <p:spPr>
          <a:xfrm>
            <a:off x="304800" y="1267408"/>
            <a:ext cx="7924800" cy="37548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Navegación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Entorno cambiante, situaciones imprevistas y entrada variable.</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89" name="Google Shape;89;p16"/>
          <p:cNvGrpSpPr/>
          <p:nvPr/>
        </p:nvGrpSpPr>
        <p:grpSpPr>
          <a:xfrm>
            <a:off x="457200" y="2667000"/>
            <a:ext cx="8324239" cy="2104422"/>
            <a:chOff x="457200" y="2985291"/>
            <a:chExt cx="8324239" cy="2104422"/>
          </a:xfrm>
        </p:grpSpPr>
        <p:pic>
          <p:nvPicPr>
            <p:cNvPr descr="Resultado de imagen para situaciones imprevistas en conduccion" id="90" name="Google Shape;90;p16"/>
            <p:cNvPicPr preferRelativeResize="0"/>
            <p:nvPr/>
          </p:nvPicPr>
          <p:blipFill rotWithShape="1">
            <a:blip r:embed="rId3">
              <a:alphaModFix/>
            </a:blip>
            <a:srcRect b="0" l="0" r="0" t="0"/>
            <a:stretch/>
          </p:blipFill>
          <p:spPr>
            <a:xfrm>
              <a:off x="3099983" y="2985291"/>
              <a:ext cx="2445363" cy="1627278"/>
            </a:xfrm>
            <a:prstGeom prst="rect">
              <a:avLst/>
            </a:prstGeom>
            <a:noFill/>
            <a:ln>
              <a:noFill/>
            </a:ln>
          </p:spPr>
        </p:pic>
        <p:pic>
          <p:nvPicPr>
            <p:cNvPr descr="Resultado de imagen para situaciones imprevistas en conduccion" id="91" name="Google Shape;91;p16"/>
            <p:cNvPicPr preferRelativeResize="0"/>
            <p:nvPr/>
          </p:nvPicPr>
          <p:blipFill rotWithShape="1">
            <a:blip r:embed="rId4">
              <a:alphaModFix/>
            </a:blip>
            <a:srcRect b="0" l="33196" r="0" t="0"/>
            <a:stretch/>
          </p:blipFill>
          <p:spPr>
            <a:xfrm>
              <a:off x="457200" y="2985291"/>
              <a:ext cx="2438400" cy="1627278"/>
            </a:xfrm>
            <a:prstGeom prst="rect">
              <a:avLst/>
            </a:prstGeom>
            <a:noFill/>
            <a:ln>
              <a:noFill/>
            </a:ln>
          </p:spPr>
        </p:pic>
        <p:pic>
          <p:nvPicPr>
            <p:cNvPr descr="Resultado de imagen para situaciones imprevistas en conduccion" id="92" name="Google Shape;92;p16"/>
            <p:cNvPicPr preferRelativeResize="0"/>
            <p:nvPr/>
          </p:nvPicPr>
          <p:blipFill rotWithShape="1">
            <a:blip r:embed="rId5">
              <a:alphaModFix/>
            </a:blip>
            <a:srcRect b="0" l="25179" r="9586" t="0"/>
            <a:stretch/>
          </p:blipFill>
          <p:spPr>
            <a:xfrm>
              <a:off x="5752249" y="2985291"/>
              <a:ext cx="3029190" cy="1627278"/>
            </a:xfrm>
            <a:prstGeom prst="rect">
              <a:avLst/>
            </a:prstGeom>
            <a:noFill/>
            <a:ln>
              <a:noFill/>
            </a:ln>
          </p:spPr>
        </p:pic>
        <p:sp>
          <p:nvSpPr>
            <p:cNvPr id="93" name="Google Shape;93;p16"/>
            <p:cNvSpPr txBox="1"/>
            <p:nvPr/>
          </p:nvSpPr>
          <p:spPr>
            <a:xfrm>
              <a:off x="1828800" y="4674215"/>
              <a:ext cx="5486400" cy="4154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2 – Entorno y situaciones durante la conducción, objetos en la vía (izquierda) variación de luz natural(centro), clima (derecha).</a:t>
              </a:r>
              <a:endParaRPr/>
            </a:p>
          </p:txBody>
        </p:sp>
      </p:grpSp>
      <p:sp>
        <p:nvSpPr>
          <p:cNvPr id="94" name="Google Shape;94;p16"/>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Objetivos General</a:t>
            </a:r>
            <a:endParaRPr/>
          </a:p>
        </p:txBody>
      </p:sp>
      <p:sp>
        <p:nvSpPr>
          <p:cNvPr id="100" name="Google Shape;100;p17"/>
          <p:cNvSpPr txBox="1"/>
          <p:nvPr/>
        </p:nvSpPr>
        <p:spPr>
          <a:xfrm>
            <a:off x="609600" y="1505338"/>
            <a:ext cx="7696200" cy="2308324"/>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0" i="0" lang="es-MX" sz="2400" u="none" cap="none" strike="noStrike">
                <a:solidFill>
                  <a:srgbClr val="595959"/>
                </a:solidFill>
                <a:latin typeface="Arial"/>
                <a:ea typeface="Arial"/>
                <a:cs typeface="Arial"/>
                <a:sym typeface="Arial"/>
              </a:rPr>
              <a:t>Obtener el mejor desempeño interpretado como velocidad en un ambiente de simulación para la navegación de un vehículo en condiciones de </a:t>
            </a:r>
            <a:r>
              <a:rPr lang="es-MX" sz="2400">
                <a:solidFill>
                  <a:srgbClr val="595959"/>
                </a:solidFill>
              </a:rPr>
              <a:t>tráfico</a:t>
            </a:r>
            <a:r>
              <a:rPr b="0" i="0" lang="es-MX" sz="2400" u="none" cap="none" strike="noStrike">
                <a:solidFill>
                  <a:srgbClr val="595959"/>
                </a:solidFill>
                <a:latin typeface="Arial"/>
                <a:ea typeface="Arial"/>
                <a:cs typeface="Arial"/>
                <a:sym typeface="Arial"/>
              </a:rPr>
              <a:t>, con una red entrenada por aprendizaje por refuerzo con un conocimiento del entorno limitado.</a:t>
            </a:r>
            <a:endParaRPr/>
          </a:p>
          <a:p>
            <a:pPr indent="0" lvl="0" marL="0" marR="0" rtl="0" algn="l">
              <a:spcBef>
                <a:spcPts val="0"/>
              </a:spcBef>
              <a:spcAft>
                <a:spcPts val="0"/>
              </a:spcAft>
              <a:buNone/>
            </a:pPr>
            <a:r>
              <a:t/>
            </a:r>
            <a:endParaRPr sz="2400">
              <a:solidFill>
                <a:srgbClr val="595959"/>
              </a:solidFill>
              <a:latin typeface="Arial"/>
              <a:ea typeface="Arial"/>
              <a:cs typeface="Arial"/>
              <a:sym typeface="Arial"/>
            </a:endParaRPr>
          </a:p>
        </p:txBody>
      </p:sp>
      <p:sp>
        <p:nvSpPr>
          <p:cNvPr id="101" name="Google Shape;101;p17"/>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Delimitación</a:t>
            </a:r>
            <a:endParaRPr/>
          </a:p>
        </p:txBody>
      </p:sp>
      <p:sp>
        <p:nvSpPr>
          <p:cNvPr id="107" name="Google Shape;107;p18"/>
          <p:cNvSpPr txBox="1"/>
          <p:nvPr/>
        </p:nvSpPr>
        <p:spPr>
          <a:xfrm>
            <a:off x="457200" y="1371600"/>
            <a:ext cx="7315200" cy="32008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Delimitación de la investigación</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Investigación</a:t>
            </a:r>
            <a:r>
              <a:rPr lang="es-MX" sz="1800">
                <a:solidFill>
                  <a:srgbClr val="595959"/>
                </a:solidFill>
              </a:rPr>
              <a:t> sobre p</a:t>
            </a:r>
            <a:r>
              <a:rPr lang="es-MX" sz="1800">
                <a:solidFill>
                  <a:srgbClr val="595959"/>
                </a:solidFill>
              </a:rPr>
              <a:t>arámetros</a:t>
            </a:r>
            <a:r>
              <a:rPr lang="es-MX" sz="1800">
                <a:solidFill>
                  <a:srgbClr val="595959"/>
                </a:solidFill>
              </a:rPr>
              <a:t> de entrada </a:t>
            </a:r>
            <a:r>
              <a:rPr lang="es-MX" sz="1800">
                <a:solidFill>
                  <a:srgbClr val="595959"/>
                </a:solidFill>
              </a:rPr>
              <a:t>óptimos</a:t>
            </a:r>
            <a:r>
              <a:rPr lang="es-MX" sz="1800">
                <a:solidFill>
                  <a:srgbClr val="595959"/>
                </a:solidFill>
              </a:rPr>
              <a:t> </a:t>
            </a:r>
            <a:r>
              <a:rPr lang="es-MX" sz="1800">
                <a:solidFill>
                  <a:srgbClr val="595959"/>
                </a:solidFill>
              </a:rPr>
              <a:t>teóricos</a:t>
            </a:r>
            <a:r>
              <a:rPr lang="es-MX" sz="1800">
                <a:solidFill>
                  <a:srgbClr val="595959"/>
                </a:solidFill>
              </a:rPr>
              <a:t>.</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No contempla </a:t>
            </a:r>
            <a:r>
              <a:rPr lang="es-MX" sz="1800">
                <a:solidFill>
                  <a:srgbClr val="595959"/>
                </a:solidFill>
              </a:rPr>
              <a:t>implementación</a:t>
            </a:r>
            <a:r>
              <a:rPr lang="es-MX" sz="1800">
                <a:solidFill>
                  <a:srgbClr val="595959"/>
                </a:solidFill>
              </a:rPr>
              <a:t> real, sensores, sistema, etc.</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Ni costos de </a:t>
            </a:r>
            <a:r>
              <a:rPr lang="es-MX" sz="1800">
                <a:solidFill>
                  <a:srgbClr val="595959"/>
                </a:solidFill>
              </a:rPr>
              <a:t>implementación</a:t>
            </a:r>
            <a:r>
              <a:rPr lang="es-MX" sz="1800">
                <a:solidFill>
                  <a:srgbClr val="595959"/>
                </a:solidFill>
              </a:rPr>
              <a:t>.</a:t>
            </a:r>
            <a:endParaRPr/>
          </a:p>
        </p:txBody>
      </p:sp>
      <p:sp>
        <p:nvSpPr>
          <p:cNvPr id="108" name="Google Shape;108;p18"/>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Antecedentes</a:t>
            </a:r>
            <a:endParaRPr/>
          </a:p>
        </p:txBody>
      </p:sp>
      <p:sp>
        <p:nvSpPr>
          <p:cNvPr id="114" name="Google Shape;114;p19"/>
          <p:cNvSpPr txBox="1"/>
          <p:nvPr/>
        </p:nvSpPr>
        <p:spPr>
          <a:xfrm>
            <a:off x="304800" y="990600"/>
            <a:ext cx="8458200" cy="486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Navegación Autónoma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r>
              <a:rPr b="1" lang="es-MX" sz="1800">
                <a:solidFill>
                  <a:srgbClr val="953734"/>
                </a:solidFill>
                <a:latin typeface="Calibri"/>
                <a:ea typeface="Calibri"/>
                <a:cs typeface="Calibri"/>
                <a:sym typeface="Calibri"/>
              </a:rPr>
              <a:t>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s-MX" sz="1800">
                <a:solidFill>
                  <a:srgbClr val="595959"/>
                </a:solidFill>
              </a:rPr>
              <a:t>“</a:t>
            </a:r>
            <a:r>
              <a:rPr lang="es-MX" sz="1800">
                <a:solidFill>
                  <a:schemeClr val="dk1"/>
                </a:solidFill>
                <a:latin typeface="Calibri"/>
                <a:ea typeface="Calibri"/>
                <a:cs typeface="Calibri"/>
                <a:sym typeface="Calibri"/>
              </a:rPr>
              <a:t>Deeptraffic: Driving fast through dense traffic with deep reinforcement learning”</a:t>
            </a:r>
            <a:r>
              <a:rPr lang="es-MX" sz="1800">
                <a:solidFill>
                  <a:srgbClr val="595959"/>
                </a:solidFill>
              </a:rPr>
              <a:t>[5]</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342900" lvl="0" marL="457200" rtl="0" algn="l">
              <a:spcBef>
                <a:spcPts val="0"/>
              </a:spcBef>
              <a:spcAft>
                <a:spcPts val="0"/>
              </a:spcAft>
              <a:buSzPts val="1800"/>
              <a:buFont typeface="Calibri"/>
              <a:buChar char="●"/>
            </a:pPr>
            <a:r>
              <a:rPr lang="es-MX" sz="1800">
                <a:solidFill>
                  <a:srgbClr val="595959"/>
                </a:solidFill>
              </a:rPr>
              <a:t>“</a:t>
            </a:r>
            <a:r>
              <a:rPr lang="es-MX" sz="1800">
                <a:solidFill>
                  <a:schemeClr val="dk1"/>
                </a:solidFill>
                <a:latin typeface="Calibri"/>
                <a:ea typeface="Calibri"/>
                <a:cs typeface="Calibri"/>
                <a:sym typeface="Calibri"/>
              </a:rPr>
              <a:t>Probabilistic vehicle trajectory prediction over occupancy grid map via recurrent neural network”</a:t>
            </a:r>
            <a:r>
              <a:rPr lang="es-MX" sz="1800">
                <a:solidFill>
                  <a:srgbClr val="595959"/>
                </a:solidFill>
              </a:rPr>
              <a:t>[6] </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a:t>
            </a:r>
            <a:r>
              <a:rPr lang="es-MX" sz="1800">
                <a:latin typeface="Calibri"/>
                <a:ea typeface="Calibri"/>
                <a:cs typeface="Calibri"/>
                <a:sym typeface="Calibri"/>
              </a:rPr>
              <a:t>Automated Speed and Lane Change Decision Making using Deep Reinforcement Learning</a:t>
            </a:r>
            <a:r>
              <a:rPr lang="es-MX" sz="1800">
                <a:latin typeface="Calibri"/>
                <a:ea typeface="Calibri"/>
                <a:cs typeface="Calibri"/>
                <a:sym typeface="Calibri"/>
              </a:rPr>
              <a:t>”[19]</a:t>
            </a:r>
            <a:endParaRPr sz="1800">
              <a:latin typeface="Calibri"/>
              <a:ea typeface="Calibri"/>
              <a:cs typeface="Calibri"/>
              <a:sym typeface="Calibri"/>
            </a:endParaRPr>
          </a:p>
          <a:p>
            <a:pPr indent="0" lvl="0" marL="0" marR="0" rtl="0" algn="l">
              <a:lnSpc>
                <a:spcPct val="100000"/>
              </a:lnSpc>
              <a:spcBef>
                <a:spcPts val="0"/>
              </a:spcBef>
              <a:spcAft>
                <a:spcPts val="0"/>
              </a:spcAft>
              <a:buNone/>
            </a:pPr>
            <a:r>
              <a:t/>
            </a:r>
            <a:endParaRPr sz="1800">
              <a:latin typeface="Calibri"/>
              <a:ea typeface="Calibri"/>
              <a:cs typeface="Calibri"/>
              <a:sym typeface="Calibri"/>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“Safe, Multi-Agent, Reinforcement Learning for Autonomous Driving”</a:t>
            </a:r>
            <a:r>
              <a:rPr lang="es-MX" sz="1800">
                <a:solidFill>
                  <a:schemeClr val="dk1"/>
                </a:solidFill>
                <a:latin typeface="Calibri"/>
                <a:ea typeface="Calibri"/>
                <a:cs typeface="Calibri"/>
                <a:sym typeface="Calibri"/>
              </a:rPr>
              <a:t>[20]</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“Evaluation of the Energy Efﬁciency in a Mixed Trafﬁc with Automated Vehicles and Human Controlled Vehicles”[21]</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8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Calibri"/>
              <a:ea typeface="Calibri"/>
              <a:cs typeface="Calibri"/>
              <a:sym typeface="Calibri"/>
            </a:endParaRPr>
          </a:p>
        </p:txBody>
      </p:sp>
      <p:sp>
        <p:nvSpPr>
          <p:cNvPr id="115" name="Google Shape;115;p19"/>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 la Propuesta</a:t>
            </a:r>
            <a:endParaRPr/>
          </a:p>
        </p:txBody>
      </p:sp>
      <p:sp>
        <p:nvSpPr>
          <p:cNvPr id="121" name="Google Shape;121;p20"/>
          <p:cNvSpPr txBox="1"/>
          <p:nvPr/>
        </p:nvSpPr>
        <p:spPr>
          <a:xfrm>
            <a:off x="228600" y="1103932"/>
            <a:ext cx="57150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Diagrama General de la Propuesta</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22" name="Google Shape;122;p20"/>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social media post&#10;&#10;Description generated with very high confidence" id="123" name="Google Shape;123;p20"/>
          <p:cNvPicPr preferRelativeResize="0"/>
          <p:nvPr/>
        </p:nvPicPr>
        <p:blipFill rotWithShape="1">
          <a:blip r:embed="rId3">
            <a:alphaModFix/>
          </a:blip>
          <a:srcRect b="0" l="0" r="0" t="0"/>
          <a:stretch/>
        </p:blipFill>
        <p:spPr>
          <a:xfrm>
            <a:off x="533400" y="1477832"/>
            <a:ext cx="7810500" cy="45933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29" name="Google Shape;129;p21"/>
          <p:cNvSpPr txBox="1"/>
          <p:nvPr/>
        </p:nvSpPr>
        <p:spPr>
          <a:xfrm>
            <a:off x="118600" y="1039275"/>
            <a:ext cx="7315200" cy="296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2000">
                <a:solidFill>
                  <a:srgbClr val="953734"/>
                </a:solidFill>
              </a:rPr>
              <a:t>Inteligencia Artificial</a:t>
            </a:r>
            <a:r>
              <a:rPr lang="es-MX"/>
              <a:t> </a:t>
            </a:r>
            <a:r>
              <a:rPr lang="es-MX" sz="1800">
                <a:solidFill>
                  <a:srgbClr val="595959"/>
                </a:solidFill>
                <a:latin typeface="Arial"/>
                <a:ea typeface="Arial"/>
                <a:cs typeface="Arial"/>
                <a:sym typeface="Arial"/>
              </a:rPr>
              <a:t>[</a:t>
            </a:r>
            <a:r>
              <a:rPr lang="es-MX" sz="1800">
                <a:solidFill>
                  <a:srgbClr val="595959"/>
                </a:solidFill>
              </a:rPr>
              <a:t>14,15,16</a:t>
            </a:r>
            <a:r>
              <a:rPr lang="es-MX" sz="1800">
                <a:solidFill>
                  <a:srgbClr val="595959"/>
                </a:solidFill>
                <a:latin typeface="Arial"/>
                <a:ea typeface="Arial"/>
                <a:cs typeface="Arial"/>
                <a:sym typeface="Arial"/>
              </a:rPr>
              <a:t>].</a:t>
            </a:r>
            <a:endParaRPr/>
          </a:p>
        </p:txBody>
      </p:sp>
      <p:sp>
        <p:nvSpPr>
          <p:cNvPr id="130" name="Google Shape;130;p2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31" name="Google Shape;131;p21"/>
          <p:cNvPicPr preferRelativeResize="0"/>
          <p:nvPr/>
        </p:nvPicPr>
        <p:blipFill>
          <a:blip r:embed="rId3">
            <a:alphaModFix/>
          </a:blip>
          <a:stretch>
            <a:fillRect/>
          </a:stretch>
        </p:blipFill>
        <p:spPr>
          <a:xfrm>
            <a:off x="1402625" y="1396625"/>
            <a:ext cx="6527349" cy="466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